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handoutMasterIdLst>
    <p:handoutMasterId r:id="rId83"/>
  </p:handoutMasterIdLst>
  <p:sldIdLst>
    <p:sldId id="265" r:id="rId2"/>
    <p:sldId id="267" r:id="rId3"/>
    <p:sldId id="269" r:id="rId4"/>
    <p:sldId id="271" r:id="rId5"/>
    <p:sldId id="272" r:id="rId6"/>
    <p:sldId id="273" r:id="rId7"/>
    <p:sldId id="268" r:id="rId8"/>
    <p:sldId id="274" r:id="rId9"/>
    <p:sldId id="275" r:id="rId10"/>
    <p:sldId id="276" r:id="rId11"/>
    <p:sldId id="277" r:id="rId12"/>
    <p:sldId id="278" r:id="rId13"/>
    <p:sldId id="345" r:id="rId14"/>
    <p:sldId id="343" r:id="rId15"/>
    <p:sldId id="344" r:id="rId16"/>
    <p:sldId id="279" r:id="rId17"/>
    <p:sldId id="280" r:id="rId18"/>
    <p:sldId id="281" r:id="rId19"/>
    <p:sldId id="288" r:id="rId20"/>
    <p:sldId id="297" r:id="rId21"/>
    <p:sldId id="298" r:id="rId22"/>
    <p:sldId id="299" r:id="rId23"/>
    <p:sldId id="300" r:id="rId24"/>
    <p:sldId id="301" r:id="rId25"/>
    <p:sldId id="348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28" r:id="rId51"/>
    <p:sldId id="329" r:id="rId52"/>
    <p:sldId id="327" r:id="rId53"/>
    <p:sldId id="335" r:id="rId54"/>
    <p:sldId id="341" r:id="rId55"/>
    <p:sldId id="340" r:id="rId56"/>
    <p:sldId id="339" r:id="rId57"/>
    <p:sldId id="338" r:id="rId58"/>
    <p:sldId id="342" r:id="rId59"/>
    <p:sldId id="337" r:id="rId60"/>
    <p:sldId id="336" r:id="rId61"/>
    <p:sldId id="334" r:id="rId62"/>
    <p:sldId id="333" r:id="rId63"/>
    <p:sldId id="332" r:id="rId64"/>
    <p:sldId id="331" r:id="rId65"/>
    <p:sldId id="349" r:id="rId66"/>
    <p:sldId id="282" r:id="rId67"/>
    <p:sldId id="283" r:id="rId68"/>
    <p:sldId id="347" r:id="rId69"/>
    <p:sldId id="284" r:id="rId70"/>
    <p:sldId id="285" r:id="rId71"/>
    <p:sldId id="287" r:id="rId72"/>
    <p:sldId id="286" r:id="rId73"/>
    <p:sldId id="289" r:id="rId74"/>
    <p:sldId id="293" r:id="rId75"/>
    <p:sldId id="292" r:id="rId76"/>
    <p:sldId id="291" r:id="rId77"/>
    <p:sldId id="346" r:id="rId78"/>
    <p:sldId id="294" r:id="rId79"/>
    <p:sldId id="295" r:id="rId80"/>
    <p:sldId id="296" r:id="rId81"/>
  </p:sldIdLst>
  <p:sldSz cx="9144000" cy="5143500" type="screen16x9"/>
  <p:notesSz cx="6858000" cy="9144000"/>
  <p:custDataLst>
    <p:tags r:id="rId8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9A3A"/>
    <a:srgbClr val="EF9F00"/>
    <a:srgbClr val="FFFFFF"/>
    <a:srgbClr val="1C4B60"/>
    <a:srgbClr val="38334D"/>
    <a:srgbClr val="F8D501"/>
    <a:srgbClr val="4C4C4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 autoAdjust="0"/>
    <p:restoredTop sz="96101" autoAdjust="0"/>
  </p:normalViewPr>
  <p:slideViewPr>
    <p:cSldViewPr snapToGrid="0">
      <p:cViewPr varScale="1">
        <p:scale>
          <a:sx n="149" d="100"/>
          <a:sy n="149" d="100"/>
        </p:scale>
        <p:origin x="408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20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9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7CABB-EF85-43F7-85C6-1966E0460326}" type="datetimeFigureOut">
              <a:rPr lang="zh-CN" altLang="en-US" smtClean="0">
                <a:latin typeface="Arial" panose="020B0604020202020204" pitchFamily="34" charset="0"/>
              </a:rPr>
              <a:pPr/>
              <a:t>2024/8/29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7DB7F-0AC7-44EA-8BC4-F92F5FF42213}" type="slidenum">
              <a:rPr lang="zh-CN" altLang="en-US" smtClean="0">
                <a:latin typeface="Arial" panose="020B0604020202020204" pitchFamily="34" charset="0"/>
              </a:rPr>
              <a:pPr/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96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00EBDBA-6372-4278-ADFD-102113A92FD5}" type="datetimeFigureOut">
              <a:rPr lang="zh-CN" altLang="en-US" smtClean="0"/>
              <a:pPr/>
              <a:t>2024/8/29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E1F6AF9-41CE-4065-BA82-4657F5F63DC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9138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F6AF9-41CE-4065-BA82-4657F5F63DCC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3707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6AF9-41CE-4065-BA82-4657F5F63DCC}" type="slidenum">
              <a:rPr lang="zh-CN" altLang="en-US" smtClean="0"/>
              <a:pPr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425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F6AF9-41CE-4065-BA82-4657F5F63DCC}" type="slidenum">
              <a:rPr lang="zh-CN" altLang="en-US" smtClean="0"/>
              <a:pPr/>
              <a:t>65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370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6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馬若雷勒藍, 藍色, 雷射, 光線 的圖片&#10;&#10;自動產生的描述">
            <a:extLst>
              <a:ext uri="{FF2B5EF4-FFF2-40B4-BE49-F238E27FC236}">
                <a16:creationId xmlns:a16="http://schemas.microsoft.com/office/drawing/2014/main" xmlns="" id="{71BF861E-6176-A7E9-4CFF-139425660E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91F90797-F5AC-9B4D-97AF-42604CED4BC5}"/>
              </a:ext>
            </a:extLst>
          </p:cNvPr>
          <p:cNvSpPr txBox="1"/>
          <p:nvPr userDrawn="1"/>
        </p:nvSpPr>
        <p:spPr>
          <a:xfrm>
            <a:off x="0" y="86594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國際獅子會 </a:t>
            </a:r>
            <a:r>
              <a:rPr lang="en-US" altLang="zh-TW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300A-2 </a:t>
            </a:r>
            <a:r>
              <a:rPr lang="zh-TW" altLang="en-US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 </a:t>
            </a:r>
            <a:r>
              <a:rPr lang="en-US" altLang="zh-TW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r>
              <a:rPr lang="zh-TW" altLang="en-US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lang="zh-TW" altLang="en-US" sz="2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endParaRPr lang="en-US" altLang="zh-TW" sz="2400" b="1" dirty="0">
              <a:ln w="635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n w="6350">
                  <a:noFill/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分區聯合例會暨總監訪問</a:t>
            </a:r>
            <a:endParaRPr lang="en-US" altLang="zh-TW" sz="2400" b="1" dirty="0">
              <a:ln w="635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400" dirty="0">
              <a:ln w="635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7" name="圖片 6" descr="一張含有 象徵物, 標誌, 符號, 商標 的圖片&#10;&#10;自動產生的描述">
            <a:extLst>
              <a:ext uri="{FF2B5EF4-FFF2-40B4-BE49-F238E27FC236}">
                <a16:creationId xmlns:a16="http://schemas.microsoft.com/office/drawing/2014/main" xmlns="" id="{7D998F0E-E7CC-077D-A853-73D034409E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5" y="123825"/>
            <a:ext cx="686426" cy="649822"/>
          </a:xfrm>
          <a:prstGeom prst="rect">
            <a:avLst/>
          </a:prstGeom>
        </p:spPr>
      </p:pic>
      <p:pic>
        <p:nvPicPr>
          <p:cNvPr id="8" name="圖片 7" descr="一張含有 象徵物, 符號, 標誌, 商標 的圖片&#10;&#10;自動產生的描述">
            <a:extLst>
              <a:ext uri="{FF2B5EF4-FFF2-40B4-BE49-F238E27FC236}">
                <a16:creationId xmlns:a16="http://schemas.microsoft.com/office/drawing/2014/main" xmlns="" id="{93CC759C-938B-1F4C-3226-4476A03544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43" y="-39335"/>
            <a:ext cx="1396312" cy="97982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1B8A6936-2CC9-EE24-A680-39C342C7AA50}"/>
              </a:ext>
            </a:extLst>
          </p:cNvPr>
          <p:cNvSpPr txBox="1"/>
          <p:nvPr userDrawn="1"/>
        </p:nvSpPr>
        <p:spPr>
          <a:xfrm>
            <a:off x="8028553" y="1214333"/>
            <a:ext cx="85389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 sz="5400" b="1" spc="-30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弘善服務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91633525-3A94-DEBC-DDE3-020CF9A60516}"/>
              </a:ext>
            </a:extLst>
          </p:cNvPr>
          <p:cNvSpPr txBox="1"/>
          <p:nvPr userDrawn="1"/>
        </p:nvSpPr>
        <p:spPr>
          <a:xfrm>
            <a:off x="232311" y="1200023"/>
            <a:ext cx="12400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5400" b="1" spc="-30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祥和團結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7572BB29-3299-5370-AA96-49627D5005AE}"/>
              </a:ext>
            </a:extLst>
          </p:cNvPr>
          <p:cNvSpPr txBox="1"/>
          <p:nvPr userDrawn="1"/>
        </p:nvSpPr>
        <p:spPr>
          <a:xfrm>
            <a:off x="-170183" y="795261"/>
            <a:ext cx="1713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</a:rPr>
              <a:t>Harmony</a:t>
            </a:r>
            <a:endParaRPr lang="en-US" altLang="zh-TW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anose="020B0800000000000000" pitchFamily="34" charset="-128"/>
            </a:endParaRPr>
          </a:p>
          <a:p>
            <a:pPr algn="ctr"/>
            <a:r>
              <a:rPr lang="zh-TW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</a:rPr>
              <a:t>Teamwork．Service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455CB0CE-515D-C607-995E-6B7DD3473AA5}"/>
              </a:ext>
            </a:extLst>
          </p:cNvPr>
          <p:cNvSpPr txBox="1"/>
          <p:nvPr userDrawn="1"/>
        </p:nvSpPr>
        <p:spPr>
          <a:xfrm>
            <a:off x="7622448" y="795261"/>
            <a:ext cx="1713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</a:rPr>
              <a:t>Harmony</a:t>
            </a:r>
            <a:endParaRPr lang="en-US" altLang="zh-TW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anose="020B0800000000000000" pitchFamily="34" charset="-128"/>
            </a:endParaRPr>
          </a:p>
          <a:p>
            <a:pPr algn="ctr"/>
            <a:r>
              <a:rPr lang="zh-TW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</a:rPr>
              <a:t>Teamwork．Service</a:t>
            </a:r>
          </a:p>
        </p:txBody>
      </p:sp>
      <p:pic>
        <p:nvPicPr>
          <p:cNvPr id="4" name="圖片 3" descr="一張含有 符號, 標誌, 圖形, 字型 的圖片&#10;&#10;自動產生的描述">
            <a:extLst>
              <a:ext uri="{FF2B5EF4-FFF2-40B4-BE49-F238E27FC236}">
                <a16:creationId xmlns:a16="http://schemas.microsoft.com/office/drawing/2014/main" xmlns="" id="{58462DF2-E03B-ACA7-ACC5-48DB240CDE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6" y="1150833"/>
            <a:ext cx="3111587" cy="30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67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8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/>
              <a:pPr/>
              <a:t>2024/8/29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8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/>
              <a:pPr/>
              <a:t>2024/8/29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51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/>
              <a:pPr/>
              <a:t>2024/8/29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4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/>
              <a:pPr/>
              <a:t>2024/8/29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1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7C4C4BB-4F7C-C591-8079-A74B14AC2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9541FED7-D39A-0724-9A49-C0D2426F5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A92EEEA9-E578-FBC7-F6C8-98686354D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AA694-12F7-469A-973C-A2255722E48B}" type="datetimeFigureOut">
              <a:rPr lang="zh-TW" altLang="en-US" smtClean="0"/>
              <a:pPr/>
              <a:t>2024/8/29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41D9C5E-5321-B899-BEAF-E06FB3FD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ACB5E30B-9AB6-AC9D-F05D-A6E000B7C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4254-9336-4E10-AEA3-EA96DF148D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1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BF4CF4B-9672-4EA3-85F7-6D004C9B75BE}" type="datetimeFigureOut">
              <a:rPr lang="zh-CN" altLang="en-US" smtClean="0"/>
              <a:pPr/>
              <a:t>2024/8/29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1C8A212-C821-4AE5-A814-084BF906784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349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3" r:id="rId8"/>
  </p:sldLayoutIdLst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D55D1BCD-651E-106C-3A1A-E6ECB638F4B6}"/>
              </a:ext>
            </a:extLst>
          </p:cNvPr>
          <p:cNvSpPr txBox="1"/>
          <p:nvPr/>
        </p:nvSpPr>
        <p:spPr>
          <a:xfrm>
            <a:off x="1707125" y="935785"/>
            <a:ext cx="582930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竭誠歡迎</a:t>
            </a:r>
          </a:p>
          <a:p>
            <a:pPr algn="ctr"/>
            <a:endParaRPr lang="en-US" altLang="zh-TW" sz="1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總監 黃朝慶 </a:t>
            </a:r>
            <a:endParaRPr lang="en-US" altLang="zh-TW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率閣員蒞臨訪問</a:t>
            </a:r>
          </a:p>
          <a:p>
            <a:endParaRPr lang="en-US" altLang="zh-TW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時間 </a:t>
            </a:r>
            <a:r>
              <a:rPr lang="en-US" altLang="zh-TW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中華民國</a:t>
            </a:r>
            <a:r>
              <a:rPr lang="en-US" altLang="zh-TW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下午</a:t>
            </a:r>
            <a:r>
              <a:rPr lang="en-US" altLang="zh-TW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17:30</a:t>
            </a:r>
          </a:p>
          <a:p>
            <a:r>
              <a:rPr lang="zh-TW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地點 </a:t>
            </a:r>
            <a:r>
              <a:rPr lang="en-US" altLang="zh-TW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星靚點花園飯店</a:t>
            </a:r>
          </a:p>
        </p:txBody>
      </p:sp>
    </p:spTree>
    <p:extLst>
      <p:ext uri="{BB962C8B-B14F-4D97-AF65-F5344CB8AC3E}">
        <p14:creationId xmlns:p14="http://schemas.microsoft.com/office/powerpoint/2010/main" val="26514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1373239" y="1524604"/>
            <a:ext cx="37903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主席致詞</a:t>
            </a:r>
            <a:endParaRPr lang="en-US" altLang="zh-TW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分區主席</a:t>
            </a:r>
            <a:endParaRPr lang="en-US" altLang="zh-TW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鄭 伊 倉</a:t>
            </a:r>
          </a:p>
        </p:txBody>
      </p:sp>
      <p:pic>
        <p:nvPicPr>
          <p:cNvPr id="10" name="圖片 9" descr="一張含有 人員, 服裝, 禮服, 人的臉孔 的圖片&#10;&#10;自動產生的描述">
            <a:extLst>
              <a:ext uri="{FF2B5EF4-FFF2-40B4-BE49-F238E27FC236}">
                <a16:creationId xmlns:a16="http://schemas.microsoft.com/office/drawing/2014/main" xmlns="" id="{8B9AECE5-45BE-BB63-4454-64B71DBA7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81" y="1150372"/>
            <a:ext cx="3478974" cy="52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1026403" y="1481996"/>
            <a:ext cx="448664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主席致詞</a:t>
            </a:r>
            <a:endParaRPr lang="en-US" altLang="zh-TW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分區主席</a:t>
            </a:r>
            <a:endParaRPr lang="en-US" altLang="zh-TW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楊 淑 釧</a:t>
            </a:r>
          </a:p>
        </p:txBody>
      </p:sp>
      <p:pic>
        <p:nvPicPr>
          <p:cNvPr id="4" name="圖片 3" descr="一張含有 人員, 人的臉孔, 服裝, 時尚配件 的圖片&#10;&#10;自動產生的描述">
            <a:extLst>
              <a:ext uri="{FF2B5EF4-FFF2-40B4-BE49-F238E27FC236}">
                <a16:creationId xmlns:a16="http://schemas.microsoft.com/office/drawing/2014/main" xmlns="" id="{F5AAE7D3-8F3C-BEE8-05DC-63C657B78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28" y="1199293"/>
            <a:ext cx="2629472" cy="39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0" y="178692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各會會長報告</a:t>
            </a:r>
            <a:endParaRPr lang="en-US" altLang="zh-TW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400" dirty="0">
              <a:solidFill>
                <a:srgbClr val="FFC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76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1710812" y="1465843"/>
            <a:ext cx="439546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松鶴獅子會</a:t>
            </a:r>
            <a:endParaRPr lang="en-US" altLang="zh-TW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會長</a:t>
            </a:r>
            <a:endParaRPr lang="en-US" altLang="zh-TW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林 鍶 惠</a:t>
            </a:r>
            <a:endParaRPr lang="en-US" altLang="zh-TW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人員, 人的臉孔, 時尚配件, 服裝 的圖片&#10;&#10;自動產生的描述">
            <a:extLst>
              <a:ext uri="{FF2B5EF4-FFF2-40B4-BE49-F238E27FC236}">
                <a16:creationId xmlns:a16="http://schemas.microsoft.com/office/drawing/2014/main" xmlns="" id="{20E6ED14-E67B-7C38-3FF5-861EF4CF2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48" y="1224671"/>
            <a:ext cx="2612552" cy="391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6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913812"/>
              </p:ext>
            </p:extLst>
          </p:nvPr>
        </p:nvGraphicFramePr>
        <p:xfrm>
          <a:off x="1229444" y="1652195"/>
          <a:ext cx="6685111" cy="2890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35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39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3944">
                  <a:extLst>
                    <a:ext uri="{9D8B030D-6E8A-4147-A177-3AD203B41FA5}">
                      <a16:colId xmlns:a16="http://schemas.microsoft.com/office/drawing/2014/main" xmlns="" val="2853202875"/>
                    </a:ext>
                  </a:extLst>
                </a:gridCol>
                <a:gridCol w="7139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39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39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39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394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1394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30772">
                <a:tc gridSpan="3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會員</a:t>
                      </a:r>
                      <a:r>
                        <a:rPr lang="zh-TW" altLang="en-US" sz="14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發展狀況</a:t>
                      </a:r>
                      <a:endParaRPr lang="zh-TW" sz="1400" b="1" kern="1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400" b="1" kern="1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財務狀況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理監事暨</a:t>
                      </a:r>
                      <a:endParaRPr lang="en-US" altLang="zh-TW" sz="1400" b="1" kern="1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例會出席率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LCIF</a:t>
                      </a:r>
                    </a:p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捐款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LCTF</a:t>
                      </a:r>
                      <a:r>
                        <a:rPr lang="zh-TW" sz="14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捐款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0618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會員</a:t>
                      </a:r>
                      <a:r>
                        <a:rPr lang="zh-TW" altLang="en-US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  <a:endParaRPr lang="en-US" altLang="zh-TW" sz="11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113.06.30 </a:t>
                      </a:r>
                      <a:r>
                        <a:rPr lang="zh-TW" altLang="en-US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lang="zh-TW" sz="11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目前</a:t>
                      </a:r>
                      <a:endParaRPr lang="en-US" altLang="zh-TW" sz="11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會員人數</a:t>
                      </a:r>
                      <a:endParaRPr lang="zh-TW" sz="11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年度會員</a:t>
                      </a:r>
                      <a:endParaRPr lang="en-US" altLang="zh-TW" sz="11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目標人數</a:t>
                      </a:r>
                      <a:endParaRPr lang="zh-TW" sz="11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會費繳交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財務評估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理監事會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月例會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目前捐款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1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目前捐款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TW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位</a:t>
                      </a: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</a:t>
                      </a:r>
                      <a:r>
                        <a:rPr lang="zh-TW" altLang="zh-TW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zh-TW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95</a:t>
                      </a:r>
                      <a:r>
                        <a:rPr lang="en-US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sz="14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穩健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en-US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sz="14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en-US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sz="14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14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sz="14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endParaRPr lang="en-US" altLang="zh-TW" sz="14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sz="14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85661">
                <a:tc gridSpan="9"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.LCIF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捐款如下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xxx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獅友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個單位、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xxx</a:t>
                      </a:r>
                      <a:r>
                        <a:rPr lang="zh-TW" altLang="en-US" sz="1400" b="1" kern="100" baseline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獅友</a:t>
                      </a:r>
                      <a:r>
                        <a:rPr lang="en-US" altLang="zh-TW" sz="1400" b="1" kern="100" baseline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單位、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xxx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獅友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個單 位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.LCTF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捐款如下</a:t>
                      </a: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xxx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獅友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個單位、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xxx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獅友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個單位、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xxx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獅友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個單位</a:t>
                      </a:r>
                      <a:endParaRPr lang="en-US" altLang="zh-TW" sz="1400" b="1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        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624AC15F-FCF0-E3A7-3549-ED59EB3BADAB}"/>
              </a:ext>
            </a:extLst>
          </p:cNvPr>
          <p:cNvSpPr txBox="1"/>
          <p:nvPr/>
        </p:nvSpPr>
        <p:spPr>
          <a:xfrm>
            <a:off x="110494" y="106742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松鶴獅子會 會務狀況</a:t>
            </a:r>
          </a:p>
        </p:txBody>
      </p:sp>
    </p:spTree>
    <p:extLst>
      <p:ext uri="{BB962C8B-B14F-4D97-AF65-F5344CB8AC3E}">
        <p14:creationId xmlns:p14="http://schemas.microsoft.com/office/powerpoint/2010/main" val="25028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6354466C-60F4-0B26-E1DD-69533CA42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115773"/>
              </p:ext>
            </p:extLst>
          </p:nvPr>
        </p:nvGraphicFramePr>
        <p:xfrm>
          <a:off x="1386347" y="1957967"/>
          <a:ext cx="6304937" cy="23800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85825">
                  <a:extLst>
                    <a:ext uri="{9D8B030D-6E8A-4147-A177-3AD203B41FA5}">
                      <a16:colId xmlns:a16="http://schemas.microsoft.com/office/drawing/2014/main" xmlns="" val="3149828616"/>
                    </a:ext>
                  </a:extLst>
                </a:gridCol>
                <a:gridCol w="5719112">
                  <a:extLst>
                    <a:ext uri="{9D8B030D-6E8A-4147-A177-3AD203B41FA5}">
                      <a16:colId xmlns:a16="http://schemas.microsoft.com/office/drawing/2014/main" xmlns="" val="1496998526"/>
                    </a:ext>
                  </a:extLst>
                </a:gridCol>
              </a:tblGrid>
              <a:tr h="42249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ea typeface="文鼎新粗黑" panose="02010609010101010101" pitchFamily="49" charset="-120"/>
                        </a:rPr>
                        <a:t>項  目</a:t>
                      </a:r>
                      <a:endParaRPr lang="zh-TW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dobe 繁黑體 Std B" panose="020B0700000000000000" pitchFamily="34" charset="-120"/>
                        <a:ea typeface="文鼎新粗黑" panose="02010609010101010101" pitchFamily="49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ea typeface="文鼎新粗黑" panose="02010609010101010101" pitchFamily="49" charset="-120"/>
                        </a:rPr>
                        <a:t>社 會 服 務 內 容</a:t>
                      </a:r>
                      <a:endParaRPr lang="zh-TW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dobe 繁黑體 Std B" panose="020B0700000000000000" pitchFamily="34" charset="-120"/>
                        <a:ea typeface="文鼎新粗黑" panose="02010609010101010101" pitchFamily="49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759302204"/>
                  </a:ext>
                </a:extLst>
              </a:tr>
              <a:tr h="4224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u="none" strike="noStrike" dirty="0">
                          <a:solidFill>
                            <a:srgbClr val="041759"/>
                          </a:solidFill>
                          <a:effectLst/>
                          <a:latin typeface="華康雅宋體(P)" panose="02020900000000000000" pitchFamily="18" charset="-120"/>
                          <a:ea typeface="華康雅宋體(P)" panose="02020900000000000000" pitchFamily="18" charset="-120"/>
                        </a:rPr>
                        <a:t>1</a:t>
                      </a:r>
                      <a:endParaRPr lang="en-US" altLang="zh-TW" sz="1600" b="1" i="0" u="none" strike="noStrike" dirty="0">
                        <a:solidFill>
                          <a:srgbClr val="041759"/>
                        </a:solidFill>
                        <a:effectLst/>
                        <a:latin typeface="華康雅宋體(P)" panose="02020900000000000000" pitchFamily="18" charset="-120"/>
                        <a:ea typeface="華康雅宋體(P)" panose="020209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</a:t>
                      </a: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關懷聖安娜之家</a:t>
                      </a:r>
                      <a:r>
                        <a:rPr lang="en-US" altLang="zh-TW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&gt;</a:t>
                      </a: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捐贈生活日用品物資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3650225212"/>
                  </a:ext>
                </a:extLst>
              </a:tr>
              <a:tr h="4224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u="none" strike="noStrike" dirty="0">
                          <a:solidFill>
                            <a:srgbClr val="041759"/>
                          </a:solidFill>
                          <a:effectLst/>
                          <a:latin typeface="華康雅宋體(P)" panose="02020900000000000000" pitchFamily="18" charset="-120"/>
                          <a:ea typeface="華康雅宋體(P)" panose="02020900000000000000" pitchFamily="18" charset="-120"/>
                        </a:rPr>
                        <a:t>2</a:t>
                      </a:r>
                      <a:endParaRPr lang="en-US" altLang="zh-TW" sz="1600" b="1" i="0" u="none" strike="noStrike" dirty="0">
                        <a:solidFill>
                          <a:srgbClr val="041759"/>
                        </a:solidFill>
                        <a:effectLst/>
                        <a:latin typeface="華康雅宋體(P)" panose="02020900000000000000" pitchFamily="18" charset="-120"/>
                        <a:ea typeface="華康雅宋體(P)" panose="020209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</a:t>
                      </a: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松鶴</a:t>
                      </a:r>
                      <a:r>
                        <a:rPr lang="en-US" altLang="zh-TW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號偏鄉關懷專車捐贈</a:t>
                      </a:r>
                      <a:r>
                        <a:rPr lang="en-US" altLang="zh-TW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&gt;</a:t>
                      </a: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en-US" altLang="zh-TW" sz="1600" b="1" i="0" u="none" strike="noStrike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受贈單位</a:t>
                      </a:r>
                      <a:r>
                        <a:rPr lang="en-US" altLang="zh-TW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台灣基督長老教會泰雅爾中會忠治教會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4229828038"/>
                  </a:ext>
                </a:extLst>
              </a:tr>
              <a:tr h="4224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u="none" strike="noStrike" dirty="0">
                          <a:solidFill>
                            <a:srgbClr val="041759"/>
                          </a:solidFill>
                          <a:effectLst/>
                          <a:latin typeface="華康雅宋體(P)" panose="02020900000000000000" pitchFamily="18" charset="-120"/>
                          <a:ea typeface="華康雅宋體(P)" panose="02020900000000000000" pitchFamily="18" charset="-120"/>
                        </a:rPr>
                        <a:t>3</a:t>
                      </a:r>
                      <a:endParaRPr lang="en-US" altLang="zh-TW" sz="1600" b="1" i="0" u="none" strike="noStrike" dirty="0">
                        <a:solidFill>
                          <a:srgbClr val="041759"/>
                        </a:solidFill>
                        <a:effectLst/>
                        <a:latin typeface="華康雅宋體(P)" panose="02020900000000000000" pitchFamily="18" charset="-120"/>
                        <a:ea typeface="華康雅宋體(P)" panose="020209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</a:t>
                      </a: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捐血活動</a:t>
                      </a:r>
                      <a:r>
                        <a:rPr lang="en-US" altLang="zh-TW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&gt;</a:t>
                      </a: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四場</a:t>
                      </a:r>
                      <a:r>
                        <a:rPr lang="en-US" altLang="zh-TW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南海號</a:t>
                      </a:r>
                      <a:r>
                        <a:rPr lang="en-US" altLang="zh-TW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峨嵋號捐血站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720715271"/>
                  </a:ext>
                </a:extLst>
              </a:tr>
              <a:tr h="4224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華康雅宋體(P)" panose="02020900000000000000" pitchFamily="18" charset="-120"/>
                          <a:ea typeface="華康雅宋體(P)" panose="02020900000000000000" pitchFamily="18" charset="-12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配合</a:t>
                      </a:r>
                      <a:r>
                        <a:rPr lang="en-US" altLang="zh-TW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A2</a:t>
                      </a:r>
                      <a:r>
                        <a:rPr lang="zh-TW" altLang="en-US" sz="16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區八大志業及專區聯合社會服務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528984735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7304145B-0F97-EEE9-084C-2EC86F4957EF}"/>
              </a:ext>
            </a:extLst>
          </p:cNvPr>
          <p:cNvSpPr txBox="1"/>
          <p:nvPr/>
        </p:nvSpPr>
        <p:spPr>
          <a:xfrm>
            <a:off x="0" y="1382233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松鶴獅子會 社會服務年度計畫</a:t>
            </a:r>
          </a:p>
        </p:txBody>
      </p:sp>
    </p:spTree>
    <p:extLst>
      <p:ext uri="{BB962C8B-B14F-4D97-AF65-F5344CB8AC3E}">
        <p14:creationId xmlns:p14="http://schemas.microsoft.com/office/powerpoint/2010/main" val="38154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0" y="1932565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新會員入會宣誓</a:t>
            </a:r>
            <a:endParaRPr lang="en-US" altLang="zh-TW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400" dirty="0">
              <a:solidFill>
                <a:srgbClr val="FFC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363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0" y="1895694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總監訪問開始</a:t>
            </a:r>
            <a:endParaRPr lang="en-US" altLang="zh-TW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400" dirty="0">
              <a:solidFill>
                <a:srgbClr val="FFC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15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0" y="201775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介紹總監暨區成員</a:t>
            </a:r>
            <a:endParaRPr lang="en-US" altLang="zh-TW" sz="6600" b="1" spc="-15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38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494587" y="1352597"/>
            <a:ext cx="636837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總監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黃朝慶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逸品股份有限公司 總經理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會長、分區主席、專區主席、事務長、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財務長、秘書長、第二副總監、第一副總監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服裝, 人的臉孔, 人員, 禮服 的圖片&#10;&#10;自動產生的描述">
            <a:extLst>
              <a:ext uri="{FF2B5EF4-FFF2-40B4-BE49-F238E27FC236}">
                <a16:creationId xmlns:a16="http://schemas.microsoft.com/office/drawing/2014/main" xmlns="" id="{19DEC9FF-7123-64C6-6E07-DD2D22DFB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38" y="1187451"/>
            <a:ext cx="2556949" cy="322658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5F9A0023-FC6E-9910-8FCB-388E0E55BFC2}"/>
              </a:ext>
            </a:extLst>
          </p:cNvPr>
          <p:cNvSpPr txBox="1"/>
          <p:nvPr/>
        </p:nvSpPr>
        <p:spPr>
          <a:xfrm>
            <a:off x="6308682" y="2262797"/>
            <a:ext cx="1450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345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527495C2-3129-0231-8E18-CD3D46E6E043}"/>
              </a:ext>
            </a:extLst>
          </p:cNvPr>
          <p:cNvSpPr txBox="1"/>
          <p:nvPr/>
        </p:nvSpPr>
        <p:spPr>
          <a:xfrm>
            <a:off x="1622323" y="1553330"/>
            <a:ext cx="6260690" cy="2036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第五專區</a:t>
            </a:r>
            <a:endParaRPr lang="en-US" altLang="zh-TW" sz="4000" b="1" dirty="0">
              <a:ln w="6350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第九分區 </a:t>
            </a:r>
            <a:r>
              <a:rPr lang="en-US" altLang="zh-TW" sz="24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北區、仁德、京華、信德、永新</a:t>
            </a:r>
            <a:endParaRPr lang="en-US" altLang="zh-TW" sz="2400" b="1" dirty="0">
              <a:ln w="6350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第十分區 </a:t>
            </a:r>
            <a:r>
              <a:rPr lang="en-US" altLang="zh-TW" sz="24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仁愛、東門、松鶴、榮華、松青</a:t>
            </a:r>
            <a:endParaRPr lang="en-US" altLang="zh-TW" sz="2400" b="1" dirty="0">
              <a:ln w="6350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680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41949" y="1276501"/>
            <a:ext cx="55244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第一副總監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顏洋洋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尊弘物業有限公司 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會長、分區主席、專區主席、區榮譽顧問、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駐區總監特別助理團團長、稽核、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GMT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區協調長、第二副總監</a:t>
            </a:r>
            <a:endParaRPr kumimoji="0" lang="zh-CN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服裝, 人員, 人的臉孔, 領帶 的圖片&#10;&#10;自動產生的描述">
            <a:extLst>
              <a:ext uri="{FF2B5EF4-FFF2-40B4-BE49-F238E27FC236}">
                <a16:creationId xmlns:a16="http://schemas.microsoft.com/office/drawing/2014/main" xmlns="" id="{D68A4154-F511-81B7-0F53-AB3FBAC67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5" y="1384300"/>
            <a:ext cx="2547636" cy="306722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872AF0DC-B65D-991C-9343-CC153250AD29}"/>
              </a:ext>
            </a:extLst>
          </p:cNvPr>
          <p:cNvSpPr txBox="1"/>
          <p:nvPr/>
        </p:nvSpPr>
        <p:spPr>
          <a:xfrm>
            <a:off x="6448580" y="2224289"/>
            <a:ext cx="1220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長虹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2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59294" y="1414358"/>
            <a:ext cx="55244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第二副總監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羅賢俐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新明國際開發有限公司 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GMT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區協調長、秘書長、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財務長、事務長、秘書長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D8CE9C15-1AED-423C-2D36-F36C8FB835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02" y="1375219"/>
            <a:ext cx="2547391" cy="308065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6D3E2450-EF6C-CAAD-E9D4-9A844FE32EBA}"/>
              </a:ext>
            </a:extLst>
          </p:cNvPr>
          <p:cNvSpPr txBox="1"/>
          <p:nvPr/>
        </p:nvSpPr>
        <p:spPr>
          <a:xfrm>
            <a:off x="6448118" y="2310907"/>
            <a:ext cx="1537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千禧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12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62350" y="1324331"/>
            <a:ext cx="55244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GAT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區執行長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李彩秋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羅瑪實業有限公司 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會長、分區主席、專區主席、秘書長、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駐區總監特別顧問團團長、第二副總監、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第一副總監、總監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時尚配件, 服裝 的圖片&#10;&#10;自動產生的描述">
            <a:extLst>
              <a:ext uri="{FF2B5EF4-FFF2-40B4-BE49-F238E27FC236}">
                <a16:creationId xmlns:a16="http://schemas.microsoft.com/office/drawing/2014/main" xmlns="" id="{E8D84158-4EF2-C8BC-DF97-F298BA4184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4" y="1210031"/>
            <a:ext cx="2560986" cy="323451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B0BDEF2E-3DAA-0A9E-C7B0-1FF1279A91CE}"/>
              </a:ext>
            </a:extLst>
          </p:cNvPr>
          <p:cNvSpPr txBox="1"/>
          <p:nvPr/>
        </p:nvSpPr>
        <p:spPr>
          <a:xfrm>
            <a:off x="6473296" y="2242270"/>
            <a:ext cx="1412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菁彩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3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38196" y="1318526"/>
            <a:ext cx="5923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總監最高指導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游世一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寬頻房訊科技股份有限公司 總經理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會長、分區主席、專區主席、區榮譽顧問、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區協調長、駐區總監特別顧問團團長、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秘書長、第二副總監、第一副總監、總監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員, 人的臉孔, 服裝, 禮服 的圖片&#10;&#10;自動產生的描述">
            <a:extLst>
              <a:ext uri="{FF2B5EF4-FFF2-40B4-BE49-F238E27FC236}">
                <a16:creationId xmlns:a16="http://schemas.microsoft.com/office/drawing/2014/main" xmlns="" id="{D2AC7E90-6FC8-C13C-5027-E2E26CC4B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1" y="1318526"/>
            <a:ext cx="2355823" cy="316025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7BBC3B5E-A3FA-C6CC-20CE-2FC325D4A1B4}"/>
              </a:ext>
            </a:extLst>
          </p:cNvPr>
          <p:cNvSpPr txBox="1"/>
          <p:nvPr/>
        </p:nvSpPr>
        <p:spPr>
          <a:xfrm>
            <a:off x="6441768" y="2258088"/>
            <a:ext cx="1382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世代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7955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394194" y="1374209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榮譽副總監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鄭錫沂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仁愛企業股份有限公司 總經理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萬國綜合開發股份有限公司 總經理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會長、分區主席、專區主席、四屆榮譽副總監</a:t>
            </a:r>
          </a:p>
        </p:txBody>
      </p:sp>
      <p:pic>
        <p:nvPicPr>
          <p:cNvPr id="4" name="圖片 3" descr="一張含有 人員, 人的臉孔, 領帶, 服裝 的圖片&#10;&#10;自動產生的描述">
            <a:extLst>
              <a:ext uri="{FF2B5EF4-FFF2-40B4-BE49-F238E27FC236}">
                <a16:creationId xmlns:a16="http://schemas.microsoft.com/office/drawing/2014/main" xmlns="" id="{412E4004-8B00-217E-AA88-9632B1858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28" y="1374209"/>
            <a:ext cx="1931922" cy="289788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FA33A528-7B21-2F46-D725-EDDDE363EDC3}"/>
              </a:ext>
            </a:extLst>
          </p:cNvPr>
          <p:cNvSpPr txBox="1"/>
          <p:nvPr/>
        </p:nvSpPr>
        <p:spPr>
          <a:xfrm>
            <a:off x="6289480" y="2297539"/>
            <a:ext cx="1242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東南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84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24622" y="1354135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財務長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廖秀蓮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科際精密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公司 代表人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會長、專區主席、稽核、財務長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endParaRPr kumimoji="0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榮譽顧問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3BDB13D6-381E-5EF2-F714-7ACC2DAEA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2" y="1270000"/>
            <a:ext cx="2740760" cy="297978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E2C83563-6D3A-6768-B344-D953309A7141}"/>
              </a:ext>
            </a:extLst>
          </p:cNvPr>
          <p:cNvSpPr txBox="1"/>
          <p:nvPr/>
        </p:nvSpPr>
        <p:spPr>
          <a:xfrm>
            <a:off x="6528194" y="2255015"/>
            <a:ext cx="1382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菁彩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33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476744" y="1386807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機要執行長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陳淑芬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宏泰人壽保險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公司 行銷總監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會長、分區主席、二屆總務長、辦事處主任、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講師團團長、典禮長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微笑, 服裝 的圖片&#10;&#10;自動產生的描述">
            <a:extLst>
              <a:ext uri="{FF2B5EF4-FFF2-40B4-BE49-F238E27FC236}">
                <a16:creationId xmlns:a16="http://schemas.microsoft.com/office/drawing/2014/main" xmlns="" id="{37959EF0-EBC0-E345-4B2C-C33C0AF5FE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88" y="1377730"/>
            <a:ext cx="2361612" cy="303454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FD395387-451D-A9C8-C0BC-AE23B07E8928}"/>
              </a:ext>
            </a:extLst>
          </p:cNvPr>
          <p:cNvSpPr txBox="1"/>
          <p:nvPr/>
        </p:nvSpPr>
        <p:spPr>
          <a:xfrm>
            <a:off x="6379404" y="2295388"/>
            <a:ext cx="14637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周遊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16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57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03744" y="1362480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事務長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賴秀香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大龍資產開發有限公司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駐區總監特別助理團團長、聯誼長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887F9200-8C7D-E43F-61DA-0A1F73E3D9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39" y="1561811"/>
            <a:ext cx="2130961" cy="286196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032772FF-7DA5-B858-666C-11BB793E3C17}"/>
              </a:ext>
            </a:extLst>
          </p:cNvPr>
          <p:cNvSpPr txBox="1"/>
          <p:nvPr/>
        </p:nvSpPr>
        <p:spPr>
          <a:xfrm>
            <a:off x="6485194" y="2285809"/>
            <a:ext cx="1338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愛國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5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27544" y="1403809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辦事處主任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吳文博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鴻耀企業有限公司  負責人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會長、專區主席、分區主席、講師團團長、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三屆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GLT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區協調長、辦事處主任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服裝, 領結 的圖片&#10;&#10;自動產生的描述">
            <a:extLst>
              <a:ext uri="{FF2B5EF4-FFF2-40B4-BE49-F238E27FC236}">
                <a16:creationId xmlns:a16="http://schemas.microsoft.com/office/drawing/2014/main" xmlns="" id="{9410BFFB-02F0-702E-6690-24A3A374E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01" y="1323090"/>
            <a:ext cx="2427696" cy="313932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3947A41A-EACF-21EF-158A-72357E4D798B}"/>
              </a:ext>
            </a:extLst>
          </p:cNvPr>
          <p:cNvSpPr txBox="1"/>
          <p:nvPr/>
        </p:nvSpPr>
        <p:spPr>
          <a:xfrm>
            <a:off x="6416368" y="2327138"/>
            <a:ext cx="1257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崇德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5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51920" y="1349157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總務長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曾柏勝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華香有限公司 總經理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GMT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 descr="一張含有 人員, 服裝, 人的臉孔, 領結 的圖片&#10;&#10;自動產生的描述">
            <a:extLst>
              <a:ext uri="{FF2B5EF4-FFF2-40B4-BE49-F238E27FC236}">
                <a16:creationId xmlns:a16="http://schemas.microsoft.com/office/drawing/2014/main" xmlns="" id="{2A330D09-430B-D9EF-EE76-B6211325D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90" y="1272551"/>
            <a:ext cx="2552860" cy="301553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43B6CCFD-629C-E5CE-A05F-1F6A6511B306}"/>
              </a:ext>
            </a:extLst>
          </p:cNvPr>
          <p:cNvSpPr txBox="1"/>
          <p:nvPr/>
        </p:nvSpPr>
        <p:spPr>
          <a:xfrm>
            <a:off x="6455491" y="2247641"/>
            <a:ext cx="1087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華山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0" y="184972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聯合例會開始</a:t>
            </a:r>
          </a:p>
        </p:txBody>
      </p:sp>
    </p:spTree>
    <p:extLst>
      <p:ext uri="{BB962C8B-B14F-4D97-AF65-F5344CB8AC3E}">
        <p14:creationId xmlns:p14="http://schemas.microsoft.com/office/powerpoint/2010/main" val="365422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487396" y="1313005"/>
            <a:ext cx="5923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區策長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徐春煌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富甲工業股份有限公司 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會長、分區主席、專區主席、稽核、聯誼長、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區協調長、區策長、二屆區榮譽顧問、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 descr="一張含有 人的臉孔, 人員, 領結, 服裝 的圖片&#10;&#10;自動產生的描述">
            <a:extLst>
              <a:ext uri="{FF2B5EF4-FFF2-40B4-BE49-F238E27FC236}">
                <a16:creationId xmlns:a16="http://schemas.microsoft.com/office/drawing/2014/main" xmlns="" id="{21C0D35C-565B-4083-84A4-6590DCC77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8" y="1549400"/>
            <a:ext cx="2532923" cy="251910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52F8AB1D-8466-4EA0-E624-5AF11ACA80FA}"/>
              </a:ext>
            </a:extLst>
          </p:cNvPr>
          <p:cNvSpPr txBox="1"/>
          <p:nvPr/>
        </p:nvSpPr>
        <p:spPr>
          <a:xfrm>
            <a:off x="6390968" y="2236334"/>
            <a:ext cx="1375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至誠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27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06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420646" y="1301525"/>
            <a:ext cx="5923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GMT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吳銘東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安石鋼管股份有限公司 監察人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會長、分區主席、專區主席、稽核、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800" b="1" noProof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kumimoji="0" lang="zh-TW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屆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區榮譽顧問、駐區總監特別顧問團團長、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總務長、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GST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區協調長、財務</a:t>
            </a: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長、區榮譽顧問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 descr="一張含有 人的臉孔, 人員, 服裝, 禮服 的圖片&#10;&#10;自動產生的描述">
            <a:extLst>
              <a:ext uri="{FF2B5EF4-FFF2-40B4-BE49-F238E27FC236}">
                <a16:creationId xmlns:a16="http://schemas.microsoft.com/office/drawing/2014/main" xmlns="" id="{05F488E3-C324-7021-2842-104850D61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39" y="1301525"/>
            <a:ext cx="2463957" cy="314778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0D843AA7-A13A-8E54-33A6-AEA93FB1A74C}"/>
              </a:ext>
            </a:extLst>
          </p:cNvPr>
          <p:cNvSpPr txBox="1"/>
          <p:nvPr/>
        </p:nvSpPr>
        <p:spPr>
          <a:xfrm>
            <a:off x="6309470" y="2204216"/>
            <a:ext cx="1906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太平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33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470394" y="1357310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典禮長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沈玉玫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利能實業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公司 董事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會長、分區主席、活動長</a:t>
            </a: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、稽核、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GMT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1BDA6A69-5551-3A8C-5F47-73F08E7D8A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51" y="1274775"/>
            <a:ext cx="2135594" cy="313932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FD5FF9D9-C963-BB77-75E7-34D242FA8FA8}"/>
              </a:ext>
            </a:extLst>
          </p:cNvPr>
          <p:cNvSpPr txBox="1"/>
          <p:nvPr/>
        </p:nvSpPr>
        <p:spPr>
          <a:xfrm>
            <a:off x="6359218" y="2273266"/>
            <a:ext cx="1220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千禧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98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50896" y="1230582"/>
            <a:ext cx="59233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GET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陳昱齊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竺城國際企業、台北埕國際企業 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800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、資訊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長、專區主席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>
              <a:defRPr/>
            </a:pP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二屆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資訊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長、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GLT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二屆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LCTF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、財務</a:t>
            </a: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</a:t>
            </a: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TW" sz="1800" b="1" dirty="0" smtClean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區榮譽顧問、</a:t>
            </a:r>
            <a:r>
              <a:rPr lang="zh-TW" altLang="en-US" sz="18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73CADA9D-407C-7474-E4B3-6700D430D095}"/>
              </a:ext>
            </a:extLst>
          </p:cNvPr>
          <p:cNvSpPr txBox="1"/>
          <p:nvPr/>
        </p:nvSpPr>
        <p:spPr>
          <a:xfrm>
            <a:off x="6448954" y="2284852"/>
            <a:ext cx="1402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中區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  <p:pic>
        <p:nvPicPr>
          <p:cNvPr id="6" name="圖片 5" descr="一張含有 人的臉孔, 人員, 服裝, 禮服 的圖片&#10;&#10;自動產生的描述">
            <a:extLst>
              <a:ext uri="{FF2B5EF4-FFF2-40B4-BE49-F238E27FC236}">
                <a16:creationId xmlns:a16="http://schemas.microsoft.com/office/drawing/2014/main" xmlns="" id="{756EA343-3666-E71B-3843-D3AE91598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07" y="1347576"/>
            <a:ext cx="2362491" cy="316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82646" y="1346556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GLT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李雪雲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endParaRPr kumimoji="0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講師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團團長暨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GET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433E98A0-3700-DB88-7133-3C227E50F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46" y="1447431"/>
            <a:ext cx="2418800" cy="297099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656DDFC2-8A30-502A-E1C7-F5B8E7C7867F}"/>
              </a:ext>
            </a:extLst>
          </p:cNvPr>
          <p:cNvSpPr txBox="1"/>
          <p:nvPr/>
        </p:nvSpPr>
        <p:spPr>
          <a:xfrm>
            <a:off x="6486218" y="2268480"/>
            <a:ext cx="1367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菁英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TW" altLang="en-US" sz="18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endParaRPr lang="en-US" altLang="zh-TW" sz="1800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14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705344" y="1353009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講師團團長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江建宏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依憲德生物科技有限公司 負責人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子 的圖片&#10;&#10;自動產生的描述">
            <a:extLst>
              <a:ext uri="{FF2B5EF4-FFF2-40B4-BE49-F238E27FC236}">
                <a16:creationId xmlns:a16="http://schemas.microsoft.com/office/drawing/2014/main" xmlns="" id="{AE7D7B4D-8F97-17AB-C4EE-F030A7C44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76" y="1110669"/>
            <a:ext cx="2507918" cy="304751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17F88DF2-126C-956B-9D18-3D7949F67F8E}"/>
              </a:ext>
            </a:extLst>
          </p:cNvPr>
          <p:cNvSpPr txBox="1"/>
          <p:nvPr/>
        </p:nvSpPr>
        <p:spPr>
          <a:xfrm>
            <a:off x="6601543" y="2256039"/>
            <a:ext cx="1316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日月光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14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86294" y="1371956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資訊長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鄭寅生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萊特室內裝修有限公司 總經理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結 的圖片&#10;&#10;自動產生的描述">
            <a:extLst>
              <a:ext uri="{FF2B5EF4-FFF2-40B4-BE49-F238E27FC236}">
                <a16:creationId xmlns:a16="http://schemas.microsoft.com/office/drawing/2014/main" xmlns="" id="{E26A5B72-15F6-6EF3-504F-192C85751D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22" y="1190195"/>
            <a:ext cx="2078478" cy="312028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D4525A97-D22A-6853-0150-191A84CA0018}"/>
              </a:ext>
            </a:extLst>
          </p:cNvPr>
          <p:cNvSpPr txBox="1"/>
          <p:nvPr/>
        </p:nvSpPr>
        <p:spPr>
          <a:xfrm>
            <a:off x="6567745" y="2286973"/>
            <a:ext cx="1353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705344" y="1356081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黃明發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鴻鳴開發股份有限公司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鼎昌建築管理股份有限公司 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會長、專區主席、稽核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領結, 服裝 的圖片&#10;&#10;自動產生的描述">
            <a:extLst>
              <a:ext uri="{FF2B5EF4-FFF2-40B4-BE49-F238E27FC236}">
                <a16:creationId xmlns:a16="http://schemas.microsoft.com/office/drawing/2014/main" xmlns="" id="{443A3E96-2D51-53BA-CC62-1ACBC983CA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89" y="1517649"/>
            <a:ext cx="1916427" cy="259370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5BA3AAC5-5B64-F1E9-2A0A-15FD11914AFE}"/>
              </a:ext>
            </a:extLst>
          </p:cNvPr>
          <p:cNvSpPr txBox="1"/>
          <p:nvPr/>
        </p:nvSpPr>
        <p:spPr>
          <a:xfrm>
            <a:off x="6594167" y="2279410"/>
            <a:ext cx="1249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西區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371547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26292" y="1421088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LCTF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蔡子智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智鼎國際有限公司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 descr="一張含有 人的臉孔, 人員, 領結, 襯衫 的圖片&#10;&#10;自動產生的描述">
            <a:extLst>
              <a:ext uri="{FF2B5EF4-FFF2-40B4-BE49-F238E27FC236}">
                <a16:creationId xmlns:a16="http://schemas.microsoft.com/office/drawing/2014/main" xmlns="" id="{CC777133-CA16-D8B7-69B0-7717A5CD8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6" y="1475868"/>
            <a:ext cx="2479966" cy="275276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16B9447E-334D-12C6-10B8-8F93CD762FAE}"/>
              </a:ext>
            </a:extLst>
          </p:cNvPr>
          <p:cNvSpPr txBox="1"/>
          <p:nvPr/>
        </p:nvSpPr>
        <p:spPr>
          <a:xfrm>
            <a:off x="6497894" y="2332240"/>
            <a:ext cx="1316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26250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02720" y="1444211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GST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林易政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七彩美容百貨批發公司 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 descr="一張含有 人員, 人的臉孔, 服裝, 領結 的圖片&#10;&#10;自動產生的描述">
            <a:extLst>
              <a:ext uri="{FF2B5EF4-FFF2-40B4-BE49-F238E27FC236}">
                <a16:creationId xmlns:a16="http://schemas.microsoft.com/office/drawing/2014/main" xmlns="" id="{72D2A828-F2B1-634A-D14F-6A186E642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76" y="1359256"/>
            <a:ext cx="1926159" cy="301941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8C73A9C4-9808-CD61-0B43-04A236EEFD92}"/>
              </a:ext>
            </a:extLst>
          </p:cNvPr>
          <p:cNvSpPr txBox="1"/>
          <p:nvPr/>
        </p:nvSpPr>
        <p:spPr>
          <a:xfrm>
            <a:off x="6498917" y="2360079"/>
            <a:ext cx="1360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仁愛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8389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0" y="1680117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主席鳴鐘宣佈</a:t>
            </a:r>
            <a:endParaRPr lang="en-US" altLang="zh-TW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開會</a:t>
            </a:r>
          </a:p>
        </p:txBody>
      </p:sp>
    </p:spTree>
    <p:extLst>
      <p:ext uri="{BB962C8B-B14F-4D97-AF65-F5344CB8AC3E}">
        <p14:creationId xmlns:p14="http://schemas.microsoft.com/office/powerpoint/2010/main" val="177076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44546" y="1343381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王世璋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詠華國際開發有限公司 負責人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會長、專區主席、稽核、公關長、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LCTF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區協調長、區榮譽顧問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 descr="一張含有 人的臉孔, 人員, 服裝, 領結 的圖片&#10;&#10;自動產生的描述">
            <a:extLst>
              <a:ext uri="{FF2B5EF4-FFF2-40B4-BE49-F238E27FC236}">
                <a16:creationId xmlns:a16="http://schemas.microsoft.com/office/drawing/2014/main" xmlns="" id="{5941A839-8540-0C76-9087-D46AFE1F4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44" y="1258886"/>
            <a:ext cx="2065356" cy="30980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B3C0BDE9-3A01-717E-C987-AFB9E41057E5}"/>
              </a:ext>
            </a:extLst>
          </p:cNvPr>
          <p:cNvSpPr txBox="1"/>
          <p:nvPr/>
        </p:nvSpPr>
        <p:spPr>
          <a:xfrm>
            <a:off x="6448117" y="2224012"/>
            <a:ext cx="1443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老松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25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13174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46146" y="1356081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聯誼長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簡麗傎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飛谷企業有限公司 董事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</a:t>
            </a: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主席、稽核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結 的圖片&#10;&#10;自動產生的描述">
            <a:extLst>
              <a:ext uri="{FF2B5EF4-FFF2-40B4-BE49-F238E27FC236}">
                <a16:creationId xmlns:a16="http://schemas.microsoft.com/office/drawing/2014/main" xmlns="" id="{434C39F7-5A05-23D6-C476-685CFEF219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50" y="1410676"/>
            <a:ext cx="2197789" cy="300063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3C0E9E1A-02D8-344F-E313-51985EC29983}"/>
              </a:ext>
            </a:extLst>
          </p:cNvPr>
          <p:cNvSpPr txBox="1"/>
          <p:nvPr/>
        </p:nvSpPr>
        <p:spPr>
          <a:xfrm>
            <a:off x="6549718" y="2264662"/>
            <a:ext cx="1272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鳳德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23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10161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71994" y="1390084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公關長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劉菊仙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皇旭國際有限公司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、稽核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414B009F-3265-344B-22DF-102827EE37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47" y="1390084"/>
            <a:ext cx="2315243" cy="280313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2BEC8E57-92ED-2C47-7A2E-9BC5EFEE84BD}"/>
              </a:ext>
            </a:extLst>
          </p:cNvPr>
          <p:cNvSpPr txBox="1"/>
          <p:nvPr/>
        </p:nvSpPr>
        <p:spPr>
          <a:xfrm>
            <a:off x="6460819" y="2293115"/>
            <a:ext cx="124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建華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18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endParaRPr lang="en-US" altLang="zh-CN" sz="1800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289555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10094" y="1373083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督導長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高奇平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五印醋、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五賢醋</a:t>
            </a: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總經理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</a:t>
            </a: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主席、稽核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D538F8BC-AB89-D551-7056-EEF548204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69" y="1171931"/>
            <a:ext cx="2173227" cy="298286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72C9F845-CA15-BD27-9FFA-E3912439B52D}"/>
              </a:ext>
            </a:extLst>
          </p:cNvPr>
          <p:cNvSpPr txBox="1"/>
          <p:nvPr/>
        </p:nvSpPr>
        <p:spPr>
          <a:xfrm>
            <a:off x="6490797" y="2287790"/>
            <a:ext cx="1353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太平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18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endParaRPr lang="en-US" altLang="zh-CN" sz="1800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348011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03744" y="1387831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文宣長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林惠蓮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連昇實業有限公司 負責人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 descr="一張含有 人員, 人的臉孔, 服裝, 領子 的圖片&#10;&#10;自動產生的描述">
            <a:extLst>
              <a:ext uri="{FF2B5EF4-FFF2-40B4-BE49-F238E27FC236}">
                <a16:creationId xmlns:a16="http://schemas.microsoft.com/office/drawing/2014/main" xmlns="" id="{E2261E56-0555-09ED-6C83-5C1D99A60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23" y="1224175"/>
            <a:ext cx="2367368" cy="315337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AF0A6463-3314-28C0-CD31-FA6017CA85F8}"/>
              </a:ext>
            </a:extLst>
          </p:cNvPr>
          <p:cNvSpPr txBox="1"/>
          <p:nvPr/>
        </p:nvSpPr>
        <p:spPr>
          <a:xfrm>
            <a:off x="6499942" y="2314213"/>
            <a:ext cx="1419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永安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18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endParaRPr lang="en-US" altLang="zh-CN" sz="1800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363545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93518" y="1387934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法律長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張國璽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瑋燁法律事務所 律師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 descr="一張含有 人的臉孔, 人員, 服裝, 領子 的圖片&#10;&#10;自動產生的描述">
            <a:extLst>
              <a:ext uri="{FF2B5EF4-FFF2-40B4-BE49-F238E27FC236}">
                <a16:creationId xmlns:a16="http://schemas.microsoft.com/office/drawing/2014/main" xmlns="" id="{7766F730-0538-45C6-C410-592C3C090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19" y="1276314"/>
            <a:ext cx="2023164" cy="303720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AC8AAC24-7E68-3226-EC10-155985E53FEE}"/>
              </a:ext>
            </a:extLst>
          </p:cNvPr>
          <p:cNvSpPr txBox="1"/>
          <p:nvPr/>
        </p:nvSpPr>
        <p:spPr>
          <a:xfrm>
            <a:off x="6479868" y="2300489"/>
            <a:ext cx="1227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西區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18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endParaRPr lang="en-US" altLang="zh-CN" sz="1800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39213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311644" y="1403912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駐區總監特別顧團團長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邱志義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星靚點花園飯店 副董事長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會長、分區主席、專區主席、四屆區榮譽顧問、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二屆駐區總監特別顧團團長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 descr="一張含有 人的臉孔, 人員, 領帶, 領結 的圖片&#10;&#10;自動產生的描述">
            <a:extLst>
              <a:ext uri="{FF2B5EF4-FFF2-40B4-BE49-F238E27FC236}">
                <a16:creationId xmlns:a16="http://schemas.microsoft.com/office/drawing/2014/main" xmlns="" id="{876D541F-BFCC-F9CB-33F4-69FF9C5CC2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4" y="1346199"/>
            <a:ext cx="2060131" cy="309019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C412EE42-4FA1-FDBD-E9CC-4E97C86DC26C}"/>
              </a:ext>
            </a:extLst>
          </p:cNvPr>
          <p:cNvSpPr txBox="1"/>
          <p:nvPr/>
        </p:nvSpPr>
        <p:spPr>
          <a:xfrm>
            <a:off x="6199556" y="2326912"/>
            <a:ext cx="1567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青山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18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endParaRPr lang="en-US" altLang="zh-CN" sz="1800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News Gothic MT" charset="0"/>
            </a:endParaRPr>
          </a:p>
          <a:p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155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235444" y="1390727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-30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駐區總監特別助理團團長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方麗櫻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明興國際運通有限公司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員, 服裝, 人的臉孔, 嘴唇 的圖片&#10;&#10;自動產生的描述">
            <a:extLst>
              <a:ext uri="{FF2B5EF4-FFF2-40B4-BE49-F238E27FC236}">
                <a16:creationId xmlns:a16="http://schemas.microsoft.com/office/drawing/2014/main" xmlns="" id="{188F56DF-0ED5-C9A0-9A03-0CA5D7F0C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82" y="1276349"/>
            <a:ext cx="2343502" cy="292905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E775AD86-F10B-BB25-7B47-2103A43A5EA9}"/>
              </a:ext>
            </a:extLst>
          </p:cNvPr>
          <p:cNvSpPr txBox="1"/>
          <p:nvPr/>
        </p:nvSpPr>
        <p:spPr>
          <a:xfrm>
            <a:off x="6124268" y="2299464"/>
            <a:ext cx="1249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愛華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齡</a:t>
            </a:r>
            <a:r>
              <a:rPr lang="en-US" altLang="zh-TW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4588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02144" y="1335086"/>
            <a:ext cx="5923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健康團團長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楊孟峰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寶業建設股份有限公司 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董事長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宏仁醫院內科醫生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區協調長、資訊長、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GST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區協調長、事務長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領結, 服裝 的圖片&#10;&#10;自動產生的描述">
            <a:extLst>
              <a:ext uri="{FF2B5EF4-FFF2-40B4-BE49-F238E27FC236}">
                <a16:creationId xmlns:a16="http://schemas.microsoft.com/office/drawing/2014/main" xmlns="" id="{0647CD95-352D-51C7-5928-FD0956627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95" y="1402083"/>
            <a:ext cx="1987856" cy="297517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D0EF83EA-A68D-BDCF-4ACE-6D0E89A138FD}"/>
              </a:ext>
            </a:extLst>
          </p:cNvPr>
          <p:cNvSpPr txBox="1"/>
          <p:nvPr/>
        </p:nvSpPr>
        <p:spPr>
          <a:xfrm>
            <a:off x="6390968" y="2243339"/>
            <a:ext cx="1404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北區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314421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30168" y="1396435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快樂團團長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黃景麗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時光旅人開發有限公司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1CBE3582-D5B8-E275-E726-30AC703B49DF}"/>
              </a:ext>
            </a:extLst>
          </p:cNvPr>
          <p:cNvSpPr txBox="1"/>
          <p:nvPr/>
        </p:nvSpPr>
        <p:spPr>
          <a:xfrm>
            <a:off x="6511619" y="2314214"/>
            <a:ext cx="1426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金門金龍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pic>
        <p:nvPicPr>
          <p:cNvPr id="8" name="圖片 7" descr="一張含有 人員, 服裝, 人的臉孔, 領子 的圖片&#10;&#10;自動產生的描述">
            <a:extLst>
              <a:ext uri="{FF2B5EF4-FFF2-40B4-BE49-F238E27FC236}">
                <a16:creationId xmlns:a16="http://schemas.microsoft.com/office/drawing/2014/main" xmlns="" id="{C74F8599-7A59-60D0-A64C-C39211E8A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77" y="1386903"/>
            <a:ext cx="1974773" cy="28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3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263A7A80-4A77-1A2D-815F-C4F8FC3539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78" y="1186745"/>
            <a:ext cx="5435244" cy="346713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6734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398496" y="1366425"/>
            <a:ext cx="5923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詹鈴權 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傳發企業 董事長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義警中正一分局 大隊長、台灣省城隍廟董事長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秘書長、五屆區榮譽顧問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領結, 人員, 服裝, 人的臉孔 的圖片&#10;&#10;自動產生的描述">
            <a:extLst>
              <a:ext uri="{FF2B5EF4-FFF2-40B4-BE49-F238E27FC236}">
                <a16:creationId xmlns:a16="http://schemas.microsoft.com/office/drawing/2014/main" xmlns="" id="{E6A495D7-0152-E2D9-FDDF-70CAA4B29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42" y="1479549"/>
            <a:ext cx="2058198" cy="308729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E0577043-274B-4DB0-D87C-9BD54746C656}"/>
              </a:ext>
            </a:extLst>
          </p:cNvPr>
          <p:cNvSpPr txBox="1"/>
          <p:nvPr/>
        </p:nvSpPr>
        <p:spPr>
          <a:xfrm>
            <a:off x="6302067" y="2279595"/>
            <a:ext cx="126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仁愛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48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47881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452368" y="1385783"/>
            <a:ext cx="48540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賴榮昌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大業加油站 總經理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會長、分區主席、事務長、二屆講師團團長、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二屆財務長、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區協調長、八屆區榮譽顧問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251CDB31-DE02-89DE-A96F-439173EB6E76}"/>
              </a:ext>
            </a:extLst>
          </p:cNvPr>
          <p:cNvSpPr txBox="1"/>
          <p:nvPr/>
        </p:nvSpPr>
        <p:spPr>
          <a:xfrm>
            <a:off x="6332906" y="2301738"/>
            <a:ext cx="2142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龍山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39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06" y="1385783"/>
            <a:ext cx="2152844" cy="307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05981" y="1364685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陳蒼海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嘉彰集團 總裁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會長、專區主席、稽核、財務長、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六屆區榮譽顧問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750EAF24-A7AD-6142-3C49-12B1F7F79C04}"/>
              </a:ext>
            </a:extLst>
          </p:cNvPr>
          <p:cNvSpPr txBox="1"/>
          <p:nvPr/>
        </p:nvSpPr>
        <p:spPr>
          <a:xfrm>
            <a:off x="6489291" y="2276450"/>
            <a:ext cx="2044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翔順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18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endParaRPr lang="en-US" altLang="zh-CN" sz="1800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pic>
        <p:nvPicPr>
          <p:cNvPr id="9" name="圖片 8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2F23FDC9-CF8C-B44A-DBA4-4BB8180D3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92" y="1364685"/>
            <a:ext cx="2912289" cy="306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15868" y="1521181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王惠民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會長、分區主席、專區主席、公關長、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四屆區榮譽顧問、財務長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72EEC3CA-2D62-3251-E7A9-4E156FC1EF56}"/>
              </a:ext>
            </a:extLst>
          </p:cNvPr>
          <p:cNvSpPr txBox="1"/>
          <p:nvPr/>
        </p:nvSpPr>
        <p:spPr>
          <a:xfrm>
            <a:off x="6397318" y="2404980"/>
            <a:ext cx="13955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明星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員, 人的臉孔, 領帶, 時尚配件 的圖片&#10;&#10;自動產生的描述">
            <a:extLst>
              <a:ext uri="{FF2B5EF4-FFF2-40B4-BE49-F238E27FC236}">
                <a16:creationId xmlns:a16="http://schemas.microsoft.com/office/drawing/2014/main" xmlns="" id="{44A5CD97-4167-B7EA-C87C-FAC74F268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8" y="1424339"/>
            <a:ext cx="2277134" cy="28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455646" y="1252172"/>
            <a:ext cx="5923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廖芳卿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財團法人新興民族文教基金會榮譽董事長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第五憲章區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副領導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會長、駐區總監特別顧問團團長、專區主席、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稽核、六屆區榮譽顧問</a:t>
            </a:r>
            <a:endParaRPr kumimoji="0" lang="zh-CN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微笑, 服裝 的圖片&#10;&#10;自動產生的描述">
            <a:extLst>
              <a:ext uri="{FF2B5EF4-FFF2-40B4-BE49-F238E27FC236}">
                <a16:creationId xmlns:a16="http://schemas.microsoft.com/office/drawing/2014/main" xmlns="" id="{B200BAE9-A171-BE50-74DD-DBA54CA5A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79" y="1286882"/>
            <a:ext cx="2231267" cy="33469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FC1B9A2E-D69F-6B76-521B-8A6B5E8E4EF7}"/>
              </a:ext>
            </a:extLst>
          </p:cNvPr>
          <p:cNvSpPr txBox="1"/>
          <p:nvPr/>
        </p:nvSpPr>
        <p:spPr>
          <a:xfrm>
            <a:off x="6351843" y="2148090"/>
            <a:ext cx="1338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永新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18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endParaRPr lang="en-US" altLang="zh-CN" sz="1800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36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40436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496818" y="1415485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陳新發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緯承實業股份有限公司 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會長、分區主席、稽核、公關長、聯誼長、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區策長、督導長</a:t>
            </a:r>
            <a:endParaRPr kumimoji="0" lang="zh-CN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7446C15B-7D18-210F-178B-3EBDA52A19A9}"/>
              </a:ext>
            </a:extLst>
          </p:cNvPr>
          <p:cNvSpPr txBox="1"/>
          <p:nvPr/>
        </p:nvSpPr>
        <p:spPr>
          <a:xfrm>
            <a:off x="6384730" y="2324066"/>
            <a:ext cx="13974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春暉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18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endParaRPr lang="en-US" altLang="zh-CN" sz="1800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pic>
        <p:nvPicPr>
          <p:cNvPr id="5" name="圖片 4" descr="messageImage_17247361148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3635" y="1070367"/>
            <a:ext cx="2515598" cy="377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15868" y="1489534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黃春成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豪麟企業有限公司 負責人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會長、分區主席、二屆區榮譽顧問、督導長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56F12E56-1DCC-8CB0-9ACD-DC4E0071D0F4}"/>
              </a:ext>
            </a:extLst>
          </p:cNvPr>
          <p:cNvSpPr txBox="1"/>
          <p:nvPr/>
        </p:nvSpPr>
        <p:spPr>
          <a:xfrm>
            <a:off x="6389944" y="2402091"/>
            <a:ext cx="1242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西區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26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pic>
        <p:nvPicPr>
          <p:cNvPr id="6" name="圖片 5" descr="一張含有 人的臉孔, 人員, 服裝, 領結 的圖片&#10;&#10;自動產生的描述">
            <a:extLst>
              <a:ext uri="{FF2B5EF4-FFF2-40B4-BE49-F238E27FC236}">
                <a16:creationId xmlns:a16="http://schemas.microsoft.com/office/drawing/2014/main" xmlns="" id="{F1DB6387-1CD7-0CF8-ED64-F32959B27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84" y="1551463"/>
            <a:ext cx="2201284" cy="272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47618" y="1451434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林勝賢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杰陞企業股份有限公司 總經理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會長、分區主席、專區主席、稽核、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活動長、二屆區榮譽顧問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4D35F3C2-A941-7FAB-28B3-9F4559839F6D}"/>
              </a:ext>
            </a:extLst>
          </p:cNvPr>
          <p:cNvSpPr txBox="1"/>
          <p:nvPr/>
        </p:nvSpPr>
        <p:spPr>
          <a:xfrm>
            <a:off x="6429068" y="2374763"/>
            <a:ext cx="1345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青山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18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endParaRPr lang="en-US" altLang="zh-CN" sz="1800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29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1309111"/>
            <a:ext cx="2178050" cy="410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2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51920" y="1432589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曹蕥蘭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宇球國際興業有限公司 總經理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GST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39B12F95-08B3-2FD5-C5B8-73B44FB18CE7}"/>
              </a:ext>
            </a:extLst>
          </p:cNvPr>
          <p:cNvSpPr txBox="1"/>
          <p:nvPr/>
        </p:nvSpPr>
        <p:spPr>
          <a:xfrm>
            <a:off x="6448118" y="2348544"/>
            <a:ext cx="1345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一交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pic>
        <p:nvPicPr>
          <p:cNvPr id="5" name="圖片 4" descr="一張含有 人員, 服裝, 人的臉孔, 微笑 的圖片&#10;&#10;自動產生的描述">
            <a:extLst>
              <a:ext uri="{FF2B5EF4-FFF2-40B4-BE49-F238E27FC236}">
                <a16:creationId xmlns:a16="http://schemas.microsoft.com/office/drawing/2014/main" xmlns="" id="{FC7CDEC5-8BF0-8250-D914-BAF57EB04A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6453" y="1312244"/>
            <a:ext cx="2275467" cy="336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3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22794" y="1364685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高荐評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成業國際有限公司 負責人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三屆區榮譽顧問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BC86DAA8-DC5B-C2A2-AABE-4497343A6A76}"/>
              </a:ext>
            </a:extLst>
          </p:cNvPr>
          <p:cNvSpPr txBox="1"/>
          <p:nvPr/>
        </p:nvSpPr>
        <p:spPr>
          <a:xfrm>
            <a:off x="6511617" y="2273266"/>
            <a:ext cx="1257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愛國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24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1385977"/>
            <a:ext cx="2057400" cy="30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4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88DE0A8-B997-F106-DEA2-0A7104A4C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27" y="1842968"/>
            <a:ext cx="3123000" cy="2124721"/>
          </a:xfrm>
          <a:prstGeom prst="rect">
            <a:avLst/>
          </a:prstGeom>
          <a:ln>
            <a:solidFill>
              <a:srgbClr val="FFFF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FA3BAD3E-7192-50B3-63DD-DFDD95D70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86" y="1842967"/>
            <a:ext cx="3263841" cy="2124721"/>
          </a:xfrm>
          <a:prstGeom prst="rect">
            <a:avLst/>
          </a:prstGeom>
          <a:ln>
            <a:solidFill>
              <a:srgbClr val="FFFF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275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46594" y="1544533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王素蘭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日加美國際股份有限公司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會長、分區主席、專區主席、區榮譽顧問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16D2F8E8-C8F5-A679-F422-FA99F442CC87}"/>
              </a:ext>
            </a:extLst>
          </p:cNvPr>
          <p:cNvSpPr txBox="1"/>
          <p:nvPr/>
        </p:nvSpPr>
        <p:spPr>
          <a:xfrm>
            <a:off x="6435417" y="2451866"/>
            <a:ext cx="1235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日月光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pic>
        <p:nvPicPr>
          <p:cNvPr id="5" name="圖片 4" descr="messageImage_172473615467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0136" y="969951"/>
            <a:ext cx="2859099" cy="428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571994" y="1500083"/>
            <a:ext cx="5923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林基生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帝運國際通運有限公司 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 descr="一張含有 人的臉孔, 人員, 服裝, 領結 的圖片&#10;&#10;自動產生的描述">
            <a:extLst>
              <a:ext uri="{FF2B5EF4-FFF2-40B4-BE49-F238E27FC236}">
                <a16:creationId xmlns:a16="http://schemas.microsoft.com/office/drawing/2014/main" xmlns="" id="{BF1C7553-D7FC-E568-27F2-2806CF040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77" y="1430467"/>
            <a:ext cx="2228917" cy="300155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B4756A77-4A0E-1625-F0B0-915A091B1974}"/>
              </a:ext>
            </a:extLst>
          </p:cNvPr>
          <p:cNvSpPr txBox="1"/>
          <p:nvPr/>
        </p:nvSpPr>
        <p:spPr>
          <a:xfrm>
            <a:off x="6462728" y="2429538"/>
            <a:ext cx="19873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32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25348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14396" y="1800581"/>
            <a:ext cx="5923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吳添雄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BD5EBCBE-660D-7AF0-80E9-9463A78BA7E8}"/>
              </a:ext>
            </a:extLst>
          </p:cNvPr>
          <p:cNvSpPr txBox="1"/>
          <p:nvPr/>
        </p:nvSpPr>
        <p:spPr>
          <a:xfrm>
            <a:off x="6510594" y="2681490"/>
            <a:ext cx="1662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27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357491"/>
            <a:ext cx="2241549" cy="28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3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54544" y="1693964"/>
            <a:ext cx="5923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莊玉清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獅記工程有限公司 董事長</a:t>
            </a:r>
            <a:endParaRPr kumimoji="0" lang="zh-CN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 descr="一張含有 人的臉孔, 人員, 領結, 領帶 的圖片&#10;&#10;自動產生的描述">
            <a:extLst>
              <a:ext uri="{FF2B5EF4-FFF2-40B4-BE49-F238E27FC236}">
                <a16:creationId xmlns:a16="http://schemas.microsoft.com/office/drawing/2014/main" xmlns="" id="{D74D3215-2D79-08BD-EDF1-EA8428112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09" y="1381421"/>
            <a:ext cx="2188492" cy="274807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70A5C723-B872-2782-2A67-EAA5B9644FDB}"/>
              </a:ext>
            </a:extLst>
          </p:cNvPr>
          <p:cNvSpPr txBox="1"/>
          <p:nvPr/>
        </p:nvSpPr>
        <p:spPr>
          <a:xfrm>
            <a:off x="6542456" y="2609115"/>
            <a:ext cx="1294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18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endParaRPr lang="en-US" altLang="zh-CN" sz="1800" b="1" dirty="0"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News Gothic MT" charset="0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10441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495794" y="1778459"/>
            <a:ext cx="5923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林金龍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樺崧興業有限公司 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服裝, 人員, 西裝, 禮服 的圖片&#10;&#10;自動產生的描述">
            <a:extLst>
              <a:ext uri="{FF2B5EF4-FFF2-40B4-BE49-F238E27FC236}">
                <a16:creationId xmlns:a16="http://schemas.microsoft.com/office/drawing/2014/main" xmlns="" id="{ACF3A9B8-F6FD-6B1B-6FF6-2BC6C5743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752" y="1314234"/>
            <a:ext cx="1970247" cy="316409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DAC79CAF-9F14-0EA8-2BE3-579094C7DCDD}"/>
              </a:ext>
            </a:extLst>
          </p:cNvPr>
          <p:cNvSpPr txBox="1"/>
          <p:nvPr/>
        </p:nvSpPr>
        <p:spPr>
          <a:xfrm>
            <a:off x="6384617" y="2671665"/>
            <a:ext cx="1242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齡</a:t>
            </a:r>
            <a:r>
              <a:rPr lang="en-US" altLang="zh-TW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37393CD-1C7D-7FDB-0D49-8F72C894A656}"/>
              </a:ext>
            </a:extLst>
          </p:cNvPr>
          <p:cNvSpPr txBox="1"/>
          <p:nvPr/>
        </p:nvSpPr>
        <p:spPr>
          <a:xfrm>
            <a:off x="3624622" y="1354135"/>
            <a:ext cx="592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秘書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lang="zh-TW" altLang="en-US" sz="72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劉雲芳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>
              <a:defRPr/>
            </a:pP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華泰國際行銷有限公司 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董事長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</a:t>
            </a: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、分區主席、專區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主席、稽核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endParaRPr kumimoji="0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>
              <a:defRPr/>
            </a:pP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事務長、二屆辦事處主任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E2C83563-6D3A-6768-B344-D953309A7141}"/>
              </a:ext>
            </a:extLst>
          </p:cNvPr>
          <p:cNvSpPr txBox="1"/>
          <p:nvPr/>
        </p:nvSpPr>
        <p:spPr>
          <a:xfrm>
            <a:off x="6528194" y="2255015"/>
            <a:ext cx="1382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zh-TW" altLang="en-US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長安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lang="en-US" altLang="zh-TW" sz="1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</p:txBody>
      </p:sp>
      <p:pic>
        <p:nvPicPr>
          <p:cNvPr id="7" name="圖片 6" descr="一張含有 人員, 人的臉孔, 服裝, 領帶 的圖片&#10;&#10;自動產生的描述">
            <a:extLst>
              <a:ext uri="{FF2B5EF4-FFF2-40B4-BE49-F238E27FC236}">
                <a16:creationId xmlns="" xmlns:a16="http://schemas.microsoft.com/office/drawing/2014/main" id="{991BC93D-36DB-6776-2412-5130FB90B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77" y="1191126"/>
            <a:ext cx="2135097" cy="395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3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3193947" y="1617089"/>
            <a:ext cx="49324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總監</a:t>
            </a:r>
            <a:endParaRPr lang="en-US" altLang="zh-TW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黃朝慶 致詞</a:t>
            </a:r>
          </a:p>
        </p:txBody>
      </p:sp>
      <p:pic>
        <p:nvPicPr>
          <p:cNvPr id="4" name="圖片 3" descr="一張含有 人員, 服裝, 休閒西裝外套, 禮服 的圖片&#10;&#10;自動產生的描述">
            <a:extLst>
              <a:ext uri="{FF2B5EF4-FFF2-40B4-BE49-F238E27FC236}">
                <a16:creationId xmlns:a16="http://schemas.microsoft.com/office/drawing/2014/main" xmlns="" id="{B99C3FFE-CCE1-E92F-15D6-ABFB28BAE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8" y="747025"/>
            <a:ext cx="4350910" cy="609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-9569" y="178712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敘    獎</a:t>
            </a:r>
            <a:endParaRPr lang="en-US" altLang="zh-TW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87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-9569" y="81523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總監章</a:t>
            </a:r>
            <a:r>
              <a:rPr lang="en-US" altLang="zh-TW" sz="5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5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旗</a:t>
            </a:r>
            <a:endParaRPr lang="en-US" altLang="zh-TW" sz="5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S__64938111.jpg"/>
          <p:cNvPicPr>
            <a:picLocks noChangeAspect="1"/>
          </p:cNvPicPr>
          <p:nvPr/>
        </p:nvPicPr>
        <p:blipFill>
          <a:blip r:embed="rId2" cstate="print"/>
          <a:srcRect l="1497" t="13307" r="-3014" b="13355"/>
          <a:stretch>
            <a:fillRect/>
          </a:stretch>
        </p:blipFill>
        <p:spPr>
          <a:xfrm>
            <a:off x="2097364" y="1870590"/>
            <a:ext cx="5179469" cy="259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3237083" y="1645664"/>
            <a:ext cx="59046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前任總監</a:t>
            </a:r>
            <a:endParaRPr lang="en-US" altLang="zh-TW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楊崇銘 致詞</a:t>
            </a:r>
          </a:p>
        </p:txBody>
      </p:sp>
      <p:pic>
        <p:nvPicPr>
          <p:cNvPr id="8" name="圖片 7" descr="一張含有 人員, 服裝, 禮服, 休閒西裝外套 的圖片&#10;&#10;自動產生的描述">
            <a:extLst>
              <a:ext uri="{FF2B5EF4-FFF2-40B4-BE49-F238E27FC236}">
                <a16:creationId xmlns:a16="http://schemas.microsoft.com/office/drawing/2014/main" xmlns="" id="{06D0DA05-D5C1-4B8D-A421-8DD088FC27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6" y="1239277"/>
            <a:ext cx="2640082" cy="476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xmlns="" id="{E150A4F3-7A8F-0BB8-8F6C-40FBABAA2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750" y="1386959"/>
            <a:ext cx="6596499" cy="3000411"/>
          </a:xfrm>
          <a:prstGeom prst="rect">
            <a:avLst/>
          </a:prstGeom>
          <a:solidFill>
            <a:srgbClr val="012D86"/>
          </a:solidFill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忠於所事，勤勉敬業，竭誠服務，爭取榮譽。</a:t>
            </a:r>
          </a:p>
          <a:p>
            <a:pPr eaLnBrk="1" hangingPunct="1"/>
            <a:r>
              <a:rPr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守正不阿，光明磊落，取之以道，追求成功。</a:t>
            </a:r>
          </a:p>
          <a:p>
            <a:pPr eaLnBrk="1" hangingPunct="1"/>
            <a:r>
              <a:rPr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誠以待人，嚴以律己，自求奮進，毋損他人。</a:t>
            </a:r>
          </a:p>
          <a:p>
            <a:pPr eaLnBrk="1" hangingPunct="1"/>
            <a:r>
              <a:rPr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犧牲小我，顧全大局，爭論無益，忠恕是從。</a:t>
            </a:r>
          </a:p>
          <a:p>
            <a:pPr eaLnBrk="1" hangingPunct="1"/>
            <a:r>
              <a:rPr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5. 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友誼至上，服務為先，絕非施惠，貴在互助。</a:t>
            </a:r>
          </a:p>
          <a:p>
            <a:pPr eaLnBrk="1" hangingPunct="1"/>
            <a:r>
              <a:rPr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6. 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言行一致，盡心盡力，效忠國家，獻身社會。</a:t>
            </a:r>
          </a:p>
          <a:p>
            <a:pPr eaLnBrk="1" hangingPunct="1"/>
            <a:r>
              <a:rPr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7. 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關懷疾苦，扶弱濟困，人溺己溺，樂於助人。</a:t>
            </a:r>
          </a:p>
          <a:p>
            <a:pPr eaLnBrk="1" hangingPunct="1"/>
            <a:r>
              <a:rPr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8. 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多加讚譽，慎於批評，但求輔助，切莫詆譭。</a:t>
            </a:r>
            <a:endParaRPr lang="en-US" altLang="zh-TW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304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2720388" y="1605178"/>
            <a:ext cx="59046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第一副總監</a:t>
            </a:r>
            <a:endParaRPr lang="en-US" altLang="zh-TW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顏洋洋 致詞</a:t>
            </a:r>
          </a:p>
        </p:txBody>
      </p:sp>
      <p:pic>
        <p:nvPicPr>
          <p:cNvPr id="9" name="圖片 8" descr="一張含有 服裝, 人員, 人的臉孔, 領帶 的圖片&#10;&#10;自動產生的描述">
            <a:extLst>
              <a:ext uri="{FF2B5EF4-FFF2-40B4-BE49-F238E27FC236}">
                <a16:creationId xmlns:a16="http://schemas.microsoft.com/office/drawing/2014/main" xmlns="" id="{9FDB6CD6-8C79-32E9-D103-8DCAB3EB6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81" y="1408328"/>
            <a:ext cx="2585555" cy="311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2579463" y="1682614"/>
            <a:ext cx="59046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第二副總監</a:t>
            </a:r>
            <a:endParaRPr lang="en-US" altLang="zh-TW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羅賢俐 致詞</a:t>
            </a:r>
          </a:p>
        </p:txBody>
      </p:sp>
      <p:pic>
        <p:nvPicPr>
          <p:cNvPr id="6" name="圖片 5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C3623BFA-4D63-2F7D-C627-40486FFE7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23" y="1450040"/>
            <a:ext cx="2460777" cy="297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824CE446-6ADE-D18A-D34D-09FD47514FAD}"/>
              </a:ext>
            </a:extLst>
          </p:cNvPr>
          <p:cNvSpPr txBox="1"/>
          <p:nvPr/>
        </p:nvSpPr>
        <p:spPr>
          <a:xfrm>
            <a:off x="3632129" y="1657419"/>
            <a:ext cx="590468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秘書長</a:t>
            </a:r>
            <a:endParaRPr lang="en-US" altLang="zh-TW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劉雲芳</a:t>
            </a:r>
            <a:endParaRPr lang="en-US" altLang="zh-TW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事務工作宣達報告</a:t>
            </a:r>
          </a:p>
        </p:txBody>
      </p:sp>
      <p:pic>
        <p:nvPicPr>
          <p:cNvPr id="8" name="圖片 7" descr="一張含有 人員, 人的臉孔, 服裝, 領帶 的圖片&#10;&#10;自動產生的描述">
            <a:extLst>
              <a:ext uri="{FF2B5EF4-FFF2-40B4-BE49-F238E27FC236}">
                <a16:creationId xmlns:a16="http://schemas.microsoft.com/office/drawing/2014/main" xmlns="" id="{515A569C-DD6B-D87D-BC1D-42BDC323E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50" y="1454218"/>
            <a:ext cx="2308788" cy="42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2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76E4069D-336D-CD63-EE1E-5140AD484E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10" y="1311463"/>
            <a:ext cx="2921289" cy="309520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16DE8BC0-2334-1163-FAA4-D5D0F09688E9}"/>
              </a:ext>
            </a:extLst>
          </p:cNvPr>
          <p:cNvSpPr txBox="1"/>
          <p:nvPr/>
        </p:nvSpPr>
        <p:spPr>
          <a:xfrm>
            <a:off x="3645033" y="1690443"/>
            <a:ext cx="590468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財務長</a:t>
            </a:r>
            <a:endParaRPr lang="en-US" altLang="zh-TW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廖秀蓮</a:t>
            </a:r>
            <a:endParaRPr lang="en-US" altLang="zh-TW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事務工作宣達報告</a:t>
            </a:r>
          </a:p>
        </p:txBody>
      </p:sp>
    </p:spTree>
    <p:extLst>
      <p:ext uri="{BB962C8B-B14F-4D97-AF65-F5344CB8AC3E}">
        <p14:creationId xmlns:p14="http://schemas.microsoft.com/office/powerpoint/2010/main" val="39465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0" y="1898047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專區主席報告</a:t>
            </a:r>
            <a:endParaRPr lang="zh-TW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36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1" y="1732206"/>
            <a:ext cx="9143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各會會務進行得失檢討</a:t>
            </a:r>
            <a:endParaRPr lang="en-US" altLang="zh-TW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分區主席主持</a:t>
            </a:r>
            <a:endParaRPr lang="en-US" altLang="zh-TW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FFC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altLang="zh-TW" sz="2400" dirty="0">
              <a:solidFill>
                <a:srgbClr val="FFC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61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1" y="1757937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 監 總結</a:t>
            </a:r>
            <a:endParaRPr lang="zh-TW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11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-1" y="1845486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唱獅子歌</a:t>
            </a:r>
            <a:endParaRPr lang="zh-TW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xmlns="" id="{A0E6A74F-C6BA-4BBB-C3EE-41263CA2A800}"/>
              </a:ext>
            </a:extLst>
          </p:cNvPr>
          <p:cNvSpPr txBox="1">
            <a:spLocks/>
          </p:cNvSpPr>
          <p:nvPr/>
        </p:nvSpPr>
        <p:spPr>
          <a:xfrm>
            <a:off x="0" y="3045815"/>
            <a:ext cx="9143999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zh-TW" altLang="en-US" sz="4000" b="1" cap="small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我獲得獅子精神</a:t>
            </a:r>
          </a:p>
        </p:txBody>
      </p:sp>
    </p:spTree>
    <p:extLst>
      <p:ext uri="{BB962C8B-B14F-4D97-AF65-F5344CB8AC3E}">
        <p14:creationId xmlns:p14="http://schemas.microsoft.com/office/powerpoint/2010/main" val="34530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2C955125-C07D-A1D0-657F-A738694092AF}"/>
              </a:ext>
            </a:extLst>
          </p:cNvPr>
          <p:cNvSpPr txBox="1">
            <a:spLocks noChangeArrowheads="1"/>
          </p:cNvSpPr>
          <p:nvPr/>
        </p:nvSpPr>
        <p:spPr>
          <a:xfrm>
            <a:off x="1450549" y="952500"/>
            <a:ext cx="6375192" cy="3947160"/>
          </a:xfrm>
          <a:prstGeom prst="rect">
            <a:avLst/>
          </a:prstGeom>
          <a:solidFill>
            <a:srgbClr val="002F8F"/>
          </a:solidFill>
          <a:ln>
            <a:solidFill>
              <a:schemeClr val="bg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zh-TW" sz="10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我獲得 獅子精神 深印我腦 深印我腦 深印我腦 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深印我腦 深印我腦 今 天</a:t>
            </a:r>
            <a:endParaRPr lang="zh-TW" altLang="en-US" sz="1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>
              <a:lnSpc>
                <a:spcPct val="20000"/>
              </a:lnSpc>
              <a:buFontTx/>
              <a:buNone/>
            </a:pPr>
            <a:endParaRPr lang="zh-TW" altLang="en-US" sz="10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</a:t>
            </a:r>
            <a:r>
              <a:rPr lang="zh-TW" altLang="en-US" sz="2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獲得 獅子精神 永銘我心 永銘我心 永銘我心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永銘我心 永銘我心 今 天</a:t>
            </a:r>
            <a:endParaRPr lang="zh-TW" altLang="en-US" sz="1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zh-TW" altLang="en-US" sz="1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貫達我足 貫達我足 貫達我足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貫達我足 貫達我足 今 天 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zh-TW" altLang="en-US" sz="1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佈及全身 佈及全身 佈及全身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佈及全身 佈及全身 今 天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zh-TW" altLang="en-US" sz="1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深印我腦 永銘我心 貫達我足 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佈及全身 佈及全身 永 在 </a:t>
            </a:r>
          </a:p>
        </p:txBody>
      </p:sp>
    </p:spTree>
    <p:extLst>
      <p:ext uri="{BB962C8B-B14F-4D97-AF65-F5344CB8AC3E}">
        <p14:creationId xmlns:p14="http://schemas.microsoft.com/office/powerpoint/2010/main" val="225558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0" y="1911853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 子 吼</a:t>
            </a:r>
            <a:endParaRPr lang="zh-TW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309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0" y="168011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介紹總監、區閣員暨</a:t>
            </a:r>
            <a:endParaRPr lang="en-US" altLang="zh-TW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各會會長及與會獅友</a:t>
            </a:r>
          </a:p>
        </p:txBody>
      </p:sp>
    </p:spTree>
    <p:extLst>
      <p:ext uri="{BB962C8B-B14F-4D97-AF65-F5344CB8AC3E}">
        <p14:creationId xmlns:p14="http://schemas.microsoft.com/office/powerpoint/2010/main" val="8743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0" y="1963473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主席鳴鐘宣佈閉會</a:t>
            </a:r>
          </a:p>
        </p:txBody>
      </p:sp>
    </p:spTree>
    <p:extLst>
      <p:ext uri="{BB962C8B-B14F-4D97-AF65-F5344CB8AC3E}">
        <p14:creationId xmlns:p14="http://schemas.microsoft.com/office/powerpoint/2010/main" val="23421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E0E9FA9-9301-162B-F3F8-0A794751985A}"/>
              </a:ext>
            </a:extLst>
          </p:cNvPr>
          <p:cNvSpPr txBox="1"/>
          <p:nvPr/>
        </p:nvSpPr>
        <p:spPr>
          <a:xfrm>
            <a:off x="0" y="181285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分區主席致詞</a:t>
            </a:r>
          </a:p>
        </p:txBody>
      </p:sp>
    </p:spTree>
    <p:extLst>
      <p:ext uri="{BB962C8B-B14F-4D97-AF65-F5344CB8AC3E}">
        <p14:creationId xmlns:p14="http://schemas.microsoft.com/office/powerpoint/2010/main" val="170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1cfc2e384abf62c5fcb7108bba5b8bfd7a50cf"/>
</p:tagLst>
</file>

<file path=ppt/theme/theme1.xml><?xml version="1.0" encoding="utf-8"?>
<a:theme xmlns:a="http://schemas.openxmlformats.org/drawingml/2006/main" name="第一PPT模板网-WWW.1PPT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光面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14376</TotalTime>
  <Words>2232</Words>
  <Application>Microsoft Office PowerPoint</Application>
  <PresentationFormat>如螢幕大小 (16:9)</PresentationFormat>
  <Paragraphs>528</Paragraphs>
  <Slides>80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80</vt:i4>
      </vt:variant>
    </vt:vector>
  </HeadingPairs>
  <TitlesOfParts>
    <vt:vector size="92" baseType="lpstr">
      <vt:lpstr>Adobe Gothic Std B</vt:lpstr>
      <vt:lpstr>Adobe 繁黑體 Std B</vt:lpstr>
      <vt:lpstr>News Gothic MT</vt:lpstr>
      <vt:lpstr>宋体</vt:lpstr>
      <vt:lpstr>文鼎新粗黑</vt:lpstr>
      <vt:lpstr>華康雅宋體(P)</vt:lpstr>
      <vt:lpstr>華康黑體 Std W9</vt:lpstr>
      <vt:lpstr>微軟正黑體</vt:lpstr>
      <vt:lpstr>新細明體</vt:lpstr>
      <vt:lpstr>Arial</vt:lpstr>
      <vt:lpstr>Calibri</vt:lpstr>
      <vt:lpstr>第一PPT模板网-WWW.1PPT.COM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夏酷工作室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分區聯合例會暨總監訪問</dc:title>
  <dc:subject>第一PPT模板网-WWW.1PPT.COM</dc:subject>
  <dc:creator>資訊</dc:creator>
  <cp:keywords>A2</cp:keywords>
  <dc:description>第一PPT模板网-WWW.1PPT.COM</dc:description>
  <cp:lastModifiedBy>e204</cp:lastModifiedBy>
  <cp:revision>219</cp:revision>
  <cp:lastPrinted>2022-05-24T04:18:01Z</cp:lastPrinted>
  <dcterms:created xsi:type="dcterms:W3CDTF">2015-03-16T03:11:49Z</dcterms:created>
  <dcterms:modified xsi:type="dcterms:W3CDTF">2024-08-29T02:28:59Z</dcterms:modified>
  <cp:category>第一PPT模板网-WWW.1PPT.COM</cp:category>
  <cp:contentStatus>第一PPT模板网-WWW.1PPT.COM</cp:contentStatus>
</cp:coreProperties>
</file>