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5" r:id="rId24"/>
    <p:sldId id="284" r:id="rId25"/>
    <p:sldId id="342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43" r:id="rId66"/>
    <p:sldId id="326" r:id="rId67"/>
    <p:sldId id="327" r:id="rId68"/>
    <p:sldId id="341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9" r:id="rId80"/>
    <p:sldId id="338" r:id="rId81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8F"/>
    <a:srgbClr val="00287C"/>
    <a:srgbClr val="003499"/>
    <a:srgbClr val="012D86"/>
    <a:srgbClr val="0161CB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8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7498F5E-F492-C6B0-2833-88BF292A1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695A3DEF-90D5-DD54-8E7E-A5CFD3E0F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CC44120-BC92-A4F9-9BFF-A37F8A71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99F7992-5DA3-CA86-027E-7A4E07FD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772C9F9-A2BC-E634-40C9-DD9B6C17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16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3B0F91A-4A86-01CE-2B7B-8D409089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7AE519D-3AC5-DCF3-D153-23774AA2D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3A115E7C-3DEC-D400-B554-5CCFB9C18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B719CD92-5D4A-35A8-4E28-2668AFE0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95B185D-61A1-B669-BBB8-E15DAA97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15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DD621D28-20F5-F9B3-B876-87076C787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0C5D8112-FD1A-A00F-BCE9-3D5E23B42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37A10E4-408E-5B93-D93F-8323FA22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AA434E3-1919-E9DB-83B7-984598C7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C69FAF2-0810-2E5C-CB21-25FF488A1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06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6C1A669-42D7-CA65-8743-82B619C91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6A80605-198B-4C1C-5C46-2A88B692D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0967F19F-7D5E-F42F-9DFC-C99B9197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C3ABF82F-B896-92B2-3188-55596BC6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91180FFC-0099-5474-261C-5B47743F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05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1914254-CDA8-380D-E78E-F3155A23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E7EF928-4AD6-3CA8-A707-8884D0D7A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50681FC-4D22-38BB-E91F-81148609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3730FF3-15F6-BA35-1BA2-20D3C212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35A98DA-AF3C-3D05-1D2B-FC5DA673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51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A5DE8F5-4FD8-6EA8-56AD-F24FB6C0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7AD0709-C037-BAE3-5E7F-8FE3F3B23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42A13689-1331-5E3A-E2DB-208ADD38B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A7537014-474F-0C34-36B2-0AE87109F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E87BEEB9-8B3D-8DA5-E693-8D60A9C0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BD66959E-34B6-F4AC-CE4B-3C5C7897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24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8377387-0DFC-FEF6-841F-589C1D01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45B6D7E9-796A-EAF4-7E44-BD98F55A0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20665332-9C9E-3718-F653-9EB6DE611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9F1A068B-585A-6ADA-20B0-7307CD97B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CCF87A13-0000-8D6D-5915-92FE9225F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2E1EE9D8-A162-0D63-50A6-0C063854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20ECC54A-11E6-9262-ACC1-3139B4D3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774BBDDC-0C38-CF05-E0D8-53F4733D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618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7B59DF7-ABA9-462D-6833-46C96E12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E28991F0-10A3-EC7E-C35D-E02518E8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B940C5E-FC66-CD9A-DBBD-A3975533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A6C675B7-F93B-8B6C-9735-12709A4D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81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8963D532-3EEA-7085-CA3D-50A35BB9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305D28F-9D44-EF96-E12F-29400BCB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1FD3A07-5A82-D94C-3EA3-D5D0859D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766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656C4D2-0E7E-943D-A18D-47155C9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A4A4A01E-8EA5-0845-0713-17BD3D11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06C445F0-D5DF-AF22-8581-203377D1B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7BF5A116-42EB-8E36-524E-5BEB3B72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65E424CA-C801-229D-83B7-9463977F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5083AA46-3E26-4141-49CC-169A3A19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1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3D7666D-18E1-BCDD-39E6-C8D091DA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D8AA7DA4-CE8C-D315-EEE5-F87E8D10F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6822C35-EABC-7B32-C176-D0C2D0E24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52C37FC5-5613-3938-3FEF-8FCF1134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10D7BA60-4D05-2794-863C-B3BB351D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C076D4A7-4944-DB94-DE44-F78FAA06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81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79965673-2747-E709-8884-5550D758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AD5ADEA7-D9BF-B517-5F89-52462EB32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E33E9EA-8567-B30F-1ADA-AA04CDE55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B556C-3300-4C94-8EA7-151CCB80C207}" type="datetimeFigureOut">
              <a:rPr lang="zh-TW" altLang="en-US" smtClean="0"/>
              <a:pPr/>
              <a:t>2024/8/29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3915FE5-F417-9534-2C62-5AEBD7DA2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F656571-9743-7A4E-FB52-07450496C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30FDD-9A4A-4477-A719-5163BC640A8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 descr="一張含有 馬若雷勒藍, 藍色, 雷射, 光線 的圖片&#10;&#10;自動產生的描述">
            <a:extLst>
              <a:ext uri="{FF2B5EF4-FFF2-40B4-BE49-F238E27FC236}">
                <a16:creationId xmlns:a16="http://schemas.microsoft.com/office/drawing/2014/main" xmlns="" id="{9C2F4676-059A-8F0D-D8EF-586ED0630E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01" y="0"/>
            <a:ext cx="13448871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AD5D424D-B9EC-152E-F01D-3715FABE0CD7}"/>
              </a:ext>
            </a:extLst>
          </p:cNvPr>
          <p:cNvSpPr txBox="1"/>
          <p:nvPr userDrawn="1"/>
        </p:nvSpPr>
        <p:spPr>
          <a:xfrm>
            <a:off x="0" y="283900"/>
            <a:ext cx="12192000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國際獅子會 </a:t>
            </a:r>
            <a:r>
              <a:rPr lang="en-US" altLang="zh-TW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300A-2 </a:t>
            </a:r>
            <a:r>
              <a:rPr lang="zh-TW" altLang="en-US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 </a:t>
            </a:r>
            <a:r>
              <a:rPr lang="en-US" altLang="zh-TW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4400" b="1" dirty="0">
                <a:ln w="63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endParaRPr lang="en-US" altLang="zh-TW" sz="4400" b="1" dirty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>
                <a:ln w="6350">
                  <a:noFill/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分區聯合例會暨總監訪問</a:t>
            </a:r>
            <a:endParaRPr lang="en-US" altLang="zh-TW" sz="4400" b="1" dirty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dirty="0">
              <a:ln w="635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2" name="圖片 11" descr="一張含有 標誌, 符號, 商標, 象徵物 的圖片&#10;&#10;自動產生的描述">
            <a:extLst>
              <a:ext uri="{FF2B5EF4-FFF2-40B4-BE49-F238E27FC236}">
                <a16:creationId xmlns:a16="http://schemas.microsoft.com/office/drawing/2014/main" xmlns="" id="{3F84C7FD-AF1C-EC1F-15BB-1A378E7D23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85" y="1954618"/>
            <a:ext cx="4042915" cy="39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6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6AE024B2-BF4A-2F20-92A9-116AD1C56E27}"/>
              </a:ext>
            </a:extLst>
          </p:cNvPr>
          <p:cNvSpPr txBox="1"/>
          <p:nvPr/>
        </p:nvSpPr>
        <p:spPr>
          <a:xfrm>
            <a:off x="976045" y="1887555"/>
            <a:ext cx="10534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竭誠歡迎</a:t>
            </a:r>
          </a:p>
          <a:p>
            <a:pPr algn="ctr"/>
            <a:endParaRPr lang="en-US" altLang="zh-TW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</a:t>
            </a:r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黃朝慶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率閣員蒞臨訪問</a:t>
            </a:r>
          </a:p>
          <a:p>
            <a:pPr algn="ctr"/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「祥和團結、弘善服務」</a:t>
            </a:r>
          </a:p>
          <a:p>
            <a:endParaRPr lang="en-US" altLang="zh-TW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時間 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中華民國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17:30</a:t>
            </a:r>
          </a:p>
          <a:p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地點 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星靚點花園飯店</a:t>
            </a:r>
          </a:p>
        </p:txBody>
      </p:sp>
    </p:spTree>
    <p:extLst>
      <p:ext uri="{BB962C8B-B14F-4D97-AF65-F5344CB8AC3E}">
        <p14:creationId xmlns:p14="http://schemas.microsoft.com/office/powerpoint/2010/main" val="12127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-578405" y="2162985"/>
            <a:ext cx="889057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主席致詞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</a:t>
            </a:r>
            <a:endParaRPr lang="en-US" altLang="zh-TW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鄭 伊 倉</a:t>
            </a:r>
          </a:p>
        </p:txBody>
      </p:sp>
      <p:pic>
        <p:nvPicPr>
          <p:cNvPr id="3" name="圖片 2" descr="一張含有 人員, 服裝, 禮服, 人的臉孔 的圖片&#10;&#10;自動產生的描述">
            <a:extLst>
              <a:ext uri="{FF2B5EF4-FFF2-40B4-BE49-F238E27FC236}">
                <a16:creationId xmlns:a16="http://schemas.microsoft.com/office/drawing/2014/main" xmlns="" id="{168C7476-E68D-E177-9CC7-70AB70344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71" y="1724628"/>
            <a:ext cx="4716798" cy="70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49454" y="2047239"/>
            <a:ext cx="56018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主席致詞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</a:t>
            </a:r>
            <a:endParaRPr lang="en-US" altLang="zh-TW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楊  淑  釧</a:t>
            </a:r>
            <a:endParaRPr lang="zh-TW" altLang="en-US" sz="5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人員, 人的臉孔, 服裝, 時尚配件 的圖片&#10;&#10;自動產生的描述">
            <a:extLst>
              <a:ext uri="{FF2B5EF4-FFF2-40B4-BE49-F238E27FC236}">
                <a16:creationId xmlns:a16="http://schemas.microsoft.com/office/drawing/2014/main" xmlns="" id="{200DC70D-534F-0A9C-EFD3-12899213CA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639" y="1787347"/>
            <a:ext cx="3380436" cy="50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62346" y="2962938"/>
            <a:ext cx="10267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各會會長報告</a:t>
            </a:r>
          </a:p>
        </p:txBody>
      </p:sp>
    </p:spTree>
    <p:extLst>
      <p:ext uri="{BB962C8B-B14F-4D97-AF65-F5344CB8AC3E}">
        <p14:creationId xmlns:p14="http://schemas.microsoft.com/office/powerpoint/2010/main" val="196976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1891728" y="2244008"/>
            <a:ext cx="52922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松鶴獅子會</a:t>
            </a:r>
          </a:p>
          <a:p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會長</a:t>
            </a:r>
          </a:p>
          <a:p>
            <a:r>
              <a:rPr lang="zh-TW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林 鍶 惠</a:t>
            </a:r>
            <a:endParaRPr lang="zh-TW" altLang="en-US" sz="80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人員, 人的臉孔, 時尚配件, 服裝 的圖片&#10;&#10;自動產生的描述">
            <a:extLst>
              <a:ext uri="{FF2B5EF4-FFF2-40B4-BE49-F238E27FC236}">
                <a16:creationId xmlns:a16="http://schemas.microsoft.com/office/drawing/2014/main" xmlns="" id="{99D29BA6-DECF-E9A4-79E9-F9650583D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92" y="1770927"/>
            <a:ext cx="3637920" cy="545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3988855D-9B82-A864-051E-976774828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352178"/>
              </p:ext>
            </p:extLst>
          </p:nvPr>
        </p:nvGraphicFramePr>
        <p:xfrm>
          <a:off x="390741" y="2244052"/>
          <a:ext cx="11491336" cy="3221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853202875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553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11868">
                <a:tc gridSpan="3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會員</a:t>
                      </a:r>
                      <a:r>
                        <a:rPr lang="zh-TW" altLang="en-US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發展狀況</a:t>
                      </a:r>
                      <a:endParaRPr lang="zh-TW" sz="1900" b="1" kern="1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374" marR="76374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400" b="1" kern="1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財務狀況</a:t>
                      </a:r>
                    </a:p>
                  </a:txBody>
                  <a:tcPr marL="101832" marR="101832" marT="50916" marB="5091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理監事暨</a:t>
                      </a:r>
                      <a:r>
                        <a:rPr lang="zh-TW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例會出席率</a:t>
                      </a:r>
                    </a:p>
                  </a:txBody>
                  <a:tcPr marL="101832" marR="101832" marT="50916" marB="5091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LCIF</a:t>
                      </a:r>
                      <a:r>
                        <a:rPr lang="zh-TW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LCTF</a:t>
                      </a:r>
                      <a:r>
                        <a:rPr lang="zh-TW" sz="1900" b="1" kern="1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</a:t>
                      </a:r>
                    </a:p>
                  </a:txBody>
                  <a:tcPr marL="91979" marR="91979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127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會員</a:t>
                      </a:r>
                      <a:r>
                        <a:rPr lang="zh-TW" altLang="en-US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en-US" altLang="zh-TW" sz="16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113.06.30 </a:t>
                      </a:r>
                      <a:r>
                        <a:rPr lang="zh-TW" altLang="en-US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lang="zh-TW" sz="16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</a:t>
                      </a:r>
                      <a:endParaRPr lang="en-US" altLang="zh-TW" sz="16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會員人數</a:t>
                      </a:r>
                      <a:endParaRPr lang="zh-TW" sz="16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年度會員</a:t>
                      </a:r>
                      <a:endParaRPr lang="en-US" altLang="zh-TW" sz="16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目標人數</a:t>
                      </a:r>
                      <a:endParaRPr lang="zh-TW" sz="16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會費繳交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財務評估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理監事會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月例會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目前捐款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目前捐款</a:t>
                      </a:r>
                    </a:p>
                  </a:txBody>
                  <a:tcPr marL="91979" marR="9197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584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</a:t>
                      </a:r>
                    </a:p>
                  </a:txBody>
                  <a:tcPr marL="91979" marR="91979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r>
                        <a:rPr lang="zh-TW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位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</a:t>
                      </a:r>
                      <a:r>
                        <a:rPr lang="en-US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sz="19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穩健</a:t>
                      </a: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en-US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sz="19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en-US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%</a:t>
                      </a:r>
                      <a:endParaRPr lang="zh-TW" sz="19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</a:t>
                      </a:r>
                      <a:endParaRPr lang="zh-TW" sz="19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900" b="1" kern="100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</a:t>
                      </a:r>
                      <a:endParaRPr lang="zh-TW" sz="1900" b="1" kern="100" dirty="0">
                        <a:solidFill>
                          <a:srgbClr val="041759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979" marR="9197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1961">
                <a:tc gridSpan="9"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.LCIF</a:t>
                      </a:r>
                      <a:r>
                        <a:rPr 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捐款如下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個單位、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900" b="1" kern="100" baseline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900" b="1" kern="100" baseline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單位、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 位</a:t>
                      </a:r>
                      <a:endParaRPr lang="zh-TW" sz="19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.LCTF</a:t>
                      </a:r>
                      <a:r>
                        <a:rPr 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捐款如下</a:t>
                      </a:r>
                      <a:r>
                        <a:rPr 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個單位、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個單位、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xxx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獅友</a:t>
                      </a:r>
                      <a:r>
                        <a:rPr lang="en-US" altLang="zh-TW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個單位</a:t>
                      </a:r>
                      <a:endParaRPr lang="en-US" altLang="zh-TW" sz="1900" b="1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       </a:t>
                      </a:r>
                      <a:endParaRPr lang="zh-TW" sz="19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01832" marR="101832" marT="50916" marB="50916">
                    <a:solidFill>
                      <a:srgbClr val="0034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AFF3F578-4FDA-E704-C769-EA067A46A4F0}"/>
              </a:ext>
            </a:extLst>
          </p:cNvPr>
          <p:cNvSpPr txBox="1"/>
          <p:nvPr/>
        </p:nvSpPr>
        <p:spPr>
          <a:xfrm>
            <a:off x="159446" y="1683091"/>
            <a:ext cx="1226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EF9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松鶴獅子會 會務狀況</a:t>
            </a:r>
          </a:p>
        </p:txBody>
      </p:sp>
    </p:spTree>
    <p:extLst>
      <p:ext uri="{BB962C8B-B14F-4D97-AF65-F5344CB8AC3E}">
        <p14:creationId xmlns:p14="http://schemas.microsoft.com/office/powerpoint/2010/main" val="7421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17921D0E-439E-83C8-CE0A-6E15EFDB5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746992"/>
              </p:ext>
            </p:extLst>
          </p:nvPr>
        </p:nvGraphicFramePr>
        <p:xfrm>
          <a:off x="513708" y="2443825"/>
          <a:ext cx="11188556" cy="35973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86319">
                  <a:extLst>
                    <a:ext uri="{9D8B030D-6E8A-4147-A177-3AD203B41FA5}">
                      <a16:colId xmlns:a16="http://schemas.microsoft.com/office/drawing/2014/main" xmlns="" val="3149828616"/>
                    </a:ext>
                  </a:extLst>
                </a:gridCol>
                <a:gridCol w="10202237">
                  <a:extLst>
                    <a:ext uri="{9D8B030D-6E8A-4147-A177-3AD203B41FA5}">
                      <a16:colId xmlns:a16="http://schemas.microsoft.com/office/drawing/2014/main" xmlns="" val="1496998526"/>
                    </a:ext>
                  </a:extLst>
                </a:gridCol>
              </a:tblGrid>
              <a:tr h="71947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500" u="none" strike="noStrike" dirty="0">
                          <a:effectLst/>
                          <a:ea typeface="文鼎新粗黑" panose="02010609010101010101" pitchFamily="49" charset="-120"/>
                        </a:rPr>
                        <a:t>項  目</a:t>
                      </a:r>
                      <a:endParaRPr lang="zh-TW" altLang="en-US" sz="2500" b="0" i="0" u="none" strike="noStrike" dirty="0">
                        <a:solidFill>
                          <a:schemeClr val="bg1"/>
                        </a:solidFill>
                        <a:effectLst/>
                        <a:latin typeface="Adobe 繁黑體 Std B" panose="020B0700000000000000" pitchFamily="34" charset="-120"/>
                        <a:ea typeface="文鼎新粗黑" panose="02010609010101010101" pitchFamily="49" charset="-120"/>
                      </a:endParaRPr>
                    </a:p>
                  </a:txBody>
                  <a:tcPr marL="9349" marR="9349" marT="93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800" u="none" strike="noStrike" dirty="0">
                          <a:effectLst/>
                          <a:ea typeface="文鼎新粗黑" panose="02010609010101010101" pitchFamily="49" charset="-120"/>
                        </a:rPr>
                        <a:t>社 會 服 務 內 容</a:t>
                      </a:r>
                      <a:endParaRPr lang="zh-TW" alt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Adobe 繁黑體 Std B" panose="020B0700000000000000" pitchFamily="34" charset="-120"/>
                        <a:ea typeface="文鼎新粗黑" panose="02010609010101010101" pitchFamily="49" charset="-120"/>
                      </a:endParaRPr>
                    </a:p>
                  </a:txBody>
                  <a:tcPr marL="9349" marR="9349" marT="9349" marB="0" anchor="ctr"/>
                </a:tc>
                <a:extLst>
                  <a:ext uri="{0D108BD9-81ED-4DB2-BD59-A6C34878D82A}">
                    <a16:rowId xmlns:a16="http://schemas.microsoft.com/office/drawing/2014/main" xmlns="" val="759302204"/>
                  </a:ext>
                </a:extLst>
              </a:tr>
              <a:tr h="71947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1</a:t>
                      </a:r>
                      <a:endParaRPr lang="en-US" altLang="zh-TW" sz="2000" b="1" i="0" u="none" strike="noStrike" dirty="0">
                        <a:solidFill>
                          <a:srgbClr val="041759"/>
                        </a:solidFill>
                        <a:effectLst/>
                        <a:latin typeface="華康雅宋體(P)" panose="02020900000000000000" pitchFamily="18" charset="-120"/>
                        <a:ea typeface="華康雅宋體(P)" panose="02020900000000000000" pitchFamily="18" charset="-120"/>
                      </a:endParaRPr>
                    </a:p>
                  </a:txBody>
                  <a:tcPr marL="9349" marR="9349" marT="9349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關懷聖安娜之家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捐贈生活日用品物資</a:t>
                      </a:r>
                    </a:p>
                  </a:txBody>
                  <a:tcPr marL="9349" marR="9349" marT="9349" marB="0" anchor="ctr"/>
                </a:tc>
                <a:extLst>
                  <a:ext uri="{0D108BD9-81ED-4DB2-BD59-A6C34878D82A}">
                    <a16:rowId xmlns:a16="http://schemas.microsoft.com/office/drawing/2014/main" xmlns="" val="3650225212"/>
                  </a:ext>
                </a:extLst>
              </a:tr>
              <a:tr h="71947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2</a:t>
                      </a:r>
                      <a:endParaRPr lang="en-US" altLang="zh-TW" sz="2000" b="1" i="0" u="none" strike="noStrike" dirty="0">
                        <a:solidFill>
                          <a:srgbClr val="041759"/>
                        </a:solidFill>
                        <a:effectLst/>
                        <a:latin typeface="華康雅宋體(P)" panose="02020900000000000000" pitchFamily="18" charset="-120"/>
                        <a:ea typeface="華康雅宋體(P)" panose="02020900000000000000" pitchFamily="18" charset="-120"/>
                      </a:endParaRPr>
                    </a:p>
                  </a:txBody>
                  <a:tcPr marL="9349" marR="9349" marT="9349" marB="0"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松鶴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號偏鄉關懷專車捐贈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受贈單位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台灣基督長老教會泰雅爾中會忠治教會</a:t>
                      </a:r>
                    </a:p>
                  </a:txBody>
                  <a:tcPr marL="9349" marR="9349" marT="9349" marB="0" anchor="ctr"/>
                </a:tc>
                <a:extLst>
                  <a:ext uri="{0D108BD9-81ED-4DB2-BD59-A6C34878D82A}">
                    <a16:rowId xmlns:a16="http://schemas.microsoft.com/office/drawing/2014/main" xmlns="" val="4229828038"/>
                  </a:ext>
                </a:extLst>
              </a:tr>
              <a:tr h="71947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3</a:t>
                      </a:r>
                      <a:endParaRPr lang="en-US" altLang="zh-TW" sz="2000" b="1" i="0" u="none" strike="noStrike" dirty="0">
                        <a:solidFill>
                          <a:srgbClr val="041759"/>
                        </a:solidFill>
                        <a:effectLst/>
                        <a:latin typeface="華康雅宋體(P)" panose="02020900000000000000" pitchFamily="18" charset="-120"/>
                        <a:ea typeface="華康雅宋體(P)" panose="02020900000000000000" pitchFamily="18" charset="-120"/>
                      </a:endParaRPr>
                    </a:p>
                  </a:txBody>
                  <a:tcPr marL="9349" marR="9349" marT="9349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捐血活動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四場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南海號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峨嵋號捐血站</a:t>
                      </a:r>
                    </a:p>
                  </a:txBody>
                  <a:tcPr marL="9349" marR="9349" marT="9349" marB="0" anchor="ctr"/>
                </a:tc>
                <a:extLst>
                  <a:ext uri="{0D108BD9-81ED-4DB2-BD59-A6C34878D82A}">
                    <a16:rowId xmlns:a16="http://schemas.microsoft.com/office/drawing/2014/main" xmlns="" val="720715271"/>
                  </a:ext>
                </a:extLst>
              </a:tr>
              <a:tr h="71947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華康雅宋體(P)" panose="02020900000000000000" pitchFamily="18" charset="-120"/>
                          <a:ea typeface="華康雅宋體(P)" panose="02020900000000000000" pitchFamily="18" charset="-120"/>
                        </a:rPr>
                        <a:t>4</a:t>
                      </a:r>
                    </a:p>
                  </a:txBody>
                  <a:tcPr marL="9349" marR="9349" marT="9349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</a:t>
                      </a:r>
                      <a:r>
                        <a:rPr lang="en-US" altLang="zh-TW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A2</a:t>
                      </a:r>
                      <a:r>
                        <a:rPr lang="zh-TW" altLang="en-US" sz="2000" b="1" i="0" u="none" strike="noStrike" dirty="0">
                          <a:solidFill>
                            <a:srgbClr val="04175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區八大志業及專區聯合社會服務</a:t>
                      </a:r>
                    </a:p>
                  </a:txBody>
                  <a:tcPr marL="9349" marR="9349" marT="9349" marB="0" anchor="ctr"/>
                </a:tc>
                <a:extLst>
                  <a:ext uri="{0D108BD9-81ED-4DB2-BD59-A6C34878D82A}">
                    <a16:rowId xmlns:a16="http://schemas.microsoft.com/office/drawing/2014/main" xmlns="" val="2528984735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050E7BF3-2754-C3E7-6587-4EEC907B63EE}"/>
              </a:ext>
            </a:extLst>
          </p:cNvPr>
          <p:cNvSpPr txBox="1"/>
          <p:nvPr/>
        </p:nvSpPr>
        <p:spPr>
          <a:xfrm>
            <a:off x="1245" y="1744802"/>
            <a:ext cx="12290453" cy="58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EF9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松鶴獅子會 社會服務年度計畫</a:t>
            </a:r>
          </a:p>
        </p:txBody>
      </p:sp>
    </p:spTree>
    <p:extLst>
      <p:ext uri="{BB962C8B-B14F-4D97-AF65-F5344CB8AC3E}">
        <p14:creationId xmlns:p14="http://schemas.microsoft.com/office/powerpoint/2010/main" val="15414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62346" y="2962938"/>
            <a:ext cx="10267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新會員入會宣誓</a:t>
            </a:r>
          </a:p>
        </p:txBody>
      </p:sp>
    </p:spTree>
    <p:extLst>
      <p:ext uri="{BB962C8B-B14F-4D97-AF65-F5344CB8AC3E}">
        <p14:creationId xmlns:p14="http://schemas.microsoft.com/office/powerpoint/2010/main" val="27785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62346" y="2962938"/>
            <a:ext cx="10267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總監訪問開始</a:t>
            </a:r>
          </a:p>
        </p:txBody>
      </p:sp>
    </p:spTree>
    <p:extLst>
      <p:ext uri="{BB962C8B-B14F-4D97-AF65-F5344CB8AC3E}">
        <p14:creationId xmlns:p14="http://schemas.microsoft.com/office/powerpoint/2010/main" val="33906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14398" y="2962938"/>
            <a:ext cx="10417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介紹總監暨區成員</a:t>
            </a:r>
          </a:p>
        </p:txBody>
      </p:sp>
    </p:spTree>
    <p:extLst>
      <p:ext uri="{BB962C8B-B14F-4D97-AF65-F5344CB8AC3E}">
        <p14:creationId xmlns:p14="http://schemas.microsoft.com/office/powerpoint/2010/main" val="2647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8DC5E3E5-8FAA-07FA-01DC-B21CCE734913}"/>
              </a:ext>
            </a:extLst>
          </p:cNvPr>
          <p:cNvSpPr txBox="1"/>
          <p:nvPr/>
        </p:nvSpPr>
        <p:spPr>
          <a:xfrm>
            <a:off x="4259570" y="2043944"/>
            <a:ext cx="829663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總監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黃朝慶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逸品股份有限公司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會長、分區主席、專區主席、事務長、財務長、秘書長、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第二副總監、第一副總監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服裝, 人的臉孔, 人員, 禮服 的圖片&#10;&#10;自動產生的描述">
            <a:extLst>
              <a:ext uri="{FF2B5EF4-FFF2-40B4-BE49-F238E27FC236}">
                <a16:creationId xmlns:a16="http://schemas.microsoft.com/office/drawing/2014/main" xmlns="" id="{85CA20A4-5B71-1655-A1E6-AFE14570B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" y="1521783"/>
            <a:ext cx="4228748" cy="53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8FFA6F4A-EABC-A8D3-379F-646DCAE7E585}"/>
              </a:ext>
            </a:extLst>
          </p:cNvPr>
          <p:cNvSpPr txBox="1"/>
          <p:nvPr/>
        </p:nvSpPr>
        <p:spPr>
          <a:xfrm>
            <a:off x="1363967" y="1566713"/>
            <a:ext cx="10101063" cy="3210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第五專區</a:t>
            </a:r>
            <a:endParaRPr lang="en-US" altLang="zh-TW" sz="60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第九分區 </a:t>
            </a:r>
            <a:r>
              <a:rPr lang="en-US" altLang="zh-TW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北區、仁德、京華、信德、永新</a:t>
            </a:r>
            <a:endParaRPr lang="en-US" altLang="zh-TW" sz="40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第十分區 </a:t>
            </a:r>
            <a:r>
              <a:rPr lang="en-US" altLang="zh-TW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b="1" dirty="0">
                <a:ln w="635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仁愛、東門、松鶴、榮華、松青</a:t>
            </a:r>
            <a:endParaRPr lang="en-US" altLang="zh-TW" sz="4000" b="1" dirty="0">
              <a:ln w="635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24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9F4E3979-6D82-F294-91B5-D167A75830B3}"/>
              </a:ext>
            </a:extLst>
          </p:cNvPr>
          <p:cNvSpPr txBox="1"/>
          <p:nvPr/>
        </p:nvSpPr>
        <p:spPr>
          <a:xfrm>
            <a:off x="4248111" y="2106202"/>
            <a:ext cx="77007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第一副總監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顏洋洋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長虹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尊弘物業有限公司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區榮譽顧問、駐區總監特別助理團團長、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稽核、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區協調長、第二副總監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服裝, 人員, 人的臉孔, 領帶 的圖片&#10;&#10;自動產生的描述">
            <a:extLst>
              <a:ext uri="{FF2B5EF4-FFF2-40B4-BE49-F238E27FC236}">
                <a16:creationId xmlns:a16="http://schemas.microsoft.com/office/drawing/2014/main" xmlns="" id="{AC935171-FBB6-E901-A4C8-BDEFB6FE0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231"/>
            <a:ext cx="4267436" cy="51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44C07A79-A79F-A28B-AFB2-68A9DE45051D}"/>
              </a:ext>
            </a:extLst>
          </p:cNvPr>
          <p:cNvSpPr txBox="1"/>
          <p:nvPr/>
        </p:nvSpPr>
        <p:spPr>
          <a:xfrm>
            <a:off x="4259570" y="2099281"/>
            <a:ext cx="74015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第二副總監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羅賢俐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千禧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新明國際開發有限公司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區協調長、秘書長、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財務長、事務長、秘書長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2865C34A-0E1D-09CB-00F7-45214B113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5" y="1674688"/>
            <a:ext cx="4286076" cy="51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E2F12787-F84D-76B3-6297-3AAEB6780374}"/>
              </a:ext>
            </a:extLst>
          </p:cNvPr>
          <p:cNvSpPr txBox="1"/>
          <p:nvPr/>
        </p:nvSpPr>
        <p:spPr>
          <a:xfrm>
            <a:off x="4256245" y="2105918"/>
            <a:ext cx="77028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GAT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區執行長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李彩秋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菁彩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羅瑪實業有限公司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會長、分區主席、專區主席、秘書長、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駐區總監特別顧問團團長、第二副總監、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第一副總監、總監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時尚配件, 服裝 的圖片&#10;&#10;自動產生的描述">
            <a:extLst>
              <a:ext uri="{FF2B5EF4-FFF2-40B4-BE49-F238E27FC236}">
                <a16:creationId xmlns:a16="http://schemas.microsoft.com/office/drawing/2014/main" xmlns="" id="{05BEACE2-FBB2-3B9A-27F9-268C5B046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67" y="1209876"/>
            <a:ext cx="4472002" cy="56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55F244E7-80CA-A8B0-1358-AFF87E612536}"/>
              </a:ext>
            </a:extLst>
          </p:cNvPr>
          <p:cNvSpPr txBox="1"/>
          <p:nvPr/>
        </p:nvSpPr>
        <p:spPr>
          <a:xfrm>
            <a:off x="4249214" y="2100757"/>
            <a:ext cx="794278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總監最高指導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游世一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世代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寬頻房訊科技股份有限公司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會長、分區主席、專區主席、區榮譽顧問、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區協調長、駐區總監特別顧問團團長、秘書長、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第二副總監、第一副總監、總監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員, 人的臉孔, 服裝, 禮服 的圖片&#10;&#10;自動產生的描述">
            <a:extLst>
              <a:ext uri="{FF2B5EF4-FFF2-40B4-BE49-F238E27FC236}">
                <a16:creationId xmlns:a16="http://schemas.microsoft.com/office/drawing/2014/main" xmlns="" id="{D5E0CAC2-4804-0D6C-D91D-A965886C6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" y="1778451"/>
            <a:ext cx="3780890" cy="50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8DEE7EB1-E293-4B2B-BB0F-E19FFDF434F0}"/>
              </a:ext>
            </a:extLst>
          </p:cNvPr>
          <p:cNvSpPr txBox="1"/>
          <p:nvPr/>
        </p:nvSpPr>
        <p:spPr>
          <a:xfrm>
            <a:off x="4268660" y="2097997"/>
            <a:ext cx="59233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榮譽副總監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鄭錫沂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東南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仁愛企業股份有限公司 總經理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萬國綜合開發股份有限公司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四屆榮譽副總監</a:t>
            </a:r>
          </a:p>
        </p:txBody>
      </p:sp>
      <p:pic>
        <p:nvPicPr>
          <p:cNvPr id="5" name="圖片 4" descr="一張含有 人員, 人的臉孔, 領帶, 服裝 的圖片&#10;&#10;自動產生的描述">
            <a:extLst>
              <a:ext uri="{FF2B5EF4-FFF2-40B4-BE49-F238E27FC236}">
                <a16:creationId xmlns:a16="http://schemas.microsoft.com/office/drawing/2014/main" xmlns="" id="{6DB3FCD8-B8B6-E148-D767-5F8AC23C5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7" y="1475848"/>
            <a:ext cx="3600088" cy="54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627B8AD-652F-2A1F-F026-E053982D09A1}"/>
              </a:ext>
            </a:extLst>
          </p:cNvPr>
          <p:cNvSpPr txBox="1"/>
          <p:nvPr/>
        </p:nvSpPr>
        <p:spPr>
          <a:xfrm>
            <a:off x="4255434" y="2087509"/>
            <a:ext cx="68406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廖秀蓮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菁彩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科際精密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代表人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會長、專區主席、稽核、財務長、區榮譽顧問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50E1C2A3-BB6D-374C-AC0C-F8AF23DA2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98" y="1500027"/>
            <a:ext cx="5056916" cy="53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0FAFF448-2008-DC4E-1869-A2688D190176}"/>
              </a:ext>
            </a:extLst>
          </p:cNvPr>
          <p:cNvSpPr txBox="1"/>
          <p:nvPr/>
        </p:nvSpPr>
        <p:spPr>
          <a:xfrm>
            <a:off x="4258385" y="2104361"/>
            <a:ext cx="726968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機要執行長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陳淑芬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周遊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宏泰人壽保險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行銷總監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會長、分區主席、二屆總務長、辦事處主任、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講師團團長、典禮長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微笑, 服裝 的圖片&#10;&#10;自動產生的描述">
            <a:extLst>
              <a:ext uri="{FF2B5EF4-FFF2-40B4-BE49-F238E27FC236}">
                <a16:creationId xmlns:a16="http://schemas.microsoft.com/office/drawing/2014/main" xmlns="" id="{9A889E3A-0974-00C5-BC51-C9E349ADC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101"/>
            <a:ext cx="4119938" cy="52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B57D5359-DD42-369E-9A01-945FDAC12DD3}"/>
              </a:ext>
            </a:extLst>
          </p:cNvPr>
          <p:cNvSpPr txBox="1"/>
          <p:nvPr/>
        </p:nvSpPr>
        <p:spPr>
          <a:xfrm>
            <a:off x="4258387" y="2092070"/>
            <a:ext cx="77212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事務長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賴秀香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愛國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大龍資產開發有限公司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會長、專區主席、駐區總監特別助理團團長、聯誼長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A7106E8A-3F93-DA64-5ADC-36DAA344E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1" y="1906003"/>
            <a:ext cx="3687151" cy="495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21B395E0-A3DC-756A-A3F4-7D362C67F306}"/>
              </a:ext>
            </a:extLst>
          </p:cNvPr>
          <p:cNvSpPr txBox="1"/>
          <p:nvPr/>
        </p:nvSpPr>
        <p:spPr>
          <a:xfrm>
            <a:off x="4248332" y="2107522"/>
            <a:ext cx="59233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辦事處主任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吳文博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崇德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鴻耀企業有限公司  負責人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會長、專區主席、分區主席、講師團團長、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三屆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GLT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區協調長、辦事處主任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7D90B0DA-BCC2-8DA1-7BCA-4289A79CC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2" y="1689825"/>
            <a:ext cx="3996647" cy="51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22B81F0E-6C17-B7E6-97CF-58710A07A68C}"/>
              </a:ext>
            </a:extLst>
          </p:cNvPr>
          <p:cNvSpPr txBox="1"/>
          <p:nvPr/>
        </p:nvSpPr>
        <p:spPr>
          <a:xfrm>
            <a:off x="4253755" y="2102248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總務長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曾柏勝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華山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華香有限公司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員, 服裝, 人的臉孔, 領結 的圖片&#10;&#10;自動產生的描述">
            <a:extLst>
              <a:ext uri="{FF2B5EF4-FFF2-40B4-BE49-F238E27FC236}">
                <a16:creationId xmlns:a16="http://schemas.microsoft.com/office/drawing/2014/main" xmlns="" id="{AA550407-1BBC-6BEB-51C1-80A71FA38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" y="1777429"/>
            <a:ext cx="4446740" cy="51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62346" y="2644439"/>
            <a:ext cx="10267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聯合例會開始</a:t>
            </a:r>
          </a:p>
        </p:txBody>
      </p:sp>
    </p:spTree>
    <p:extLst>
      <p:ext uri="{BB962C8B-B14F-4D97-AF65-F5344CB8AC3E}">
        <p14:creationId xmlns:p14="http://schemas.microsoft.com/office/powerpoint/2010/main" val="11808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1AFACEAC-C9B4-1904-F8EF-26763B106C23}"/>
              </a:ext>
            </a:extLst>
          </p:cNvPr>
          <p:cNvSpPr txBox="1"/>
          <p:nvPr/>
        </p:nvSpPr>
        <p:spPr>
          <a:xfrm>
            <a:off x="4265070" y="2097272"/>
            <a:ext cx="59233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區策長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徐春煌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至誠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富甲工業股份有限公司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會長、分區主席、專區主席、稽核、聯誼長、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協調長、區策長、二屆區榮譽顧問、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領結, 服裝 的圖片&#10;&#10;自動產生的描述">
            <a:extLst>
              <a:ext uri="{FF2B5EF4-FFF2-40B4-BE49-F238E27FC236}">
                <a16:creationId xmlns:a16="http://schemas.microsoft.com/office/drawing/2014/main" xmlns="" id="{1BBE89B6-DE7E-51E9-CE30-7E731595C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85" y="2097272"/>
            <a:ext cx="4786845" cy="47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9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3EAEE68D-B998-F213-4F24-C85B16A64A1F}"/>
              </a:ext>
            </a:extLst>
          </p:cNvPr>
          <p:cNvSpPr txBox="1"/>
          <p:nvPr/>
        </p:nvSpPr>
        <p:spPr>
          <a:xfrm>
            <a:off x="4258387" y="2103633"/>
            <a:ext cx="63650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吳銘東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太平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33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安石鋼管股份有限公司 監察人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會長、分區主席、專區主席、稽核、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685800">
              <a:defRPr/>
            </a:pPr>
            <a:r>
              <a:rPr lang="zh-TW" altLang="en-US" sz="2400" b="1" noProof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zh-TW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屆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區榮譽顧問、駐區總監特別顧問團團長、總務長、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區協調長、財務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長、區榮譽顧問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禮服 的圖片&#10;&#10;自動產生的描述">
            <a:extLst>
              <a:ext uri="{FF2B5EF4-FFF2-40B4-BE49-F238E27FC236}">
                <a16:creationId xmlns:a16="http://schemas.microsoft.com/office/drawing/2014/main" xmlns="" id="{84932B38-35E5-B9A8-05E5-1D64FE63C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8" y="1567576"/>
            <a:ext cx="4139738" cy="528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F32576C4-4EFC-A445-FDC5-32C93410DC9D}"/>
              </a:ext>
            </a:extLst>
          </p:cNvPr>
          <p:cNvSpPr txBox="1"/>
          <p:nvPr/>
        </p:nvSpPr>
        <p:spPr>
          <a:xfrm>
            <a:off x="4268658" y="2088257"/>
            <a:ext cx="698549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典禮長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沈玉玫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千禧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利能實業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董事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685800"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會長、分區主席、活動長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稽核、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CBAB58A8-563A-83C9-9A42-B4AFC9D26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1" y="1714500"/>
            <a:ext cx="34989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71268ACB-E11D-39CE-BAB7-D687C10546A2}"/>
              </a:ext>
            </a:extLst>
          </p:cNvPr>
          <p:cNvSpPr txBox="1"/>
          <p:nvPr/>
        </p:nvSpPr>
        <p:spPr>
          <a:xfrm>
            <a:off x="4256678" y="2109572"/>
            <a:ext cx="770482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GET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陳昱齊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竺城國際企業、台北埕國際企業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、資訊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長、專區主席、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noProof="0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二屆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資訊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GLT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、二屆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LCTF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685800"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、區</a:t>
            </a:r>
            <a:r>
              <a:rPr lang="zh-TW" altLang="en-US" sz="2400" b="1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榮譽顧問、資訊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禮服 的圖片&#10;&#10;自動產生的描述">
            <a:extLst>
              <a:ext uri="{FF2B5EF4-FFF2-40B4-BE49-F238E27FC236}">
                <a16:creationId xmlns:a16="http://schemas.microsoft.com/office/drawing/2014/main" xmlns="" id="{756EA343-3666-E71B-3843-D3AE91598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9128"/>
            <a:ext cx="3921623" cy="5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17A78896-3B2F-4264-EB43-4AB3708804E1}"/>
              </a:ext>
            </a:extLst>
          </p:cNvPr>
          <p:cNvSpPr txBox="1"/>
          <p:nvPr/>
        </p:nvSpPr>
        <p:spPr>
          <a:xfrm>
            <a:off x="4259532" y="2095345"/>
            <a:ext cx="6976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GLT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李雪雲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菁英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TW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會長、分區主席、講師團團長暨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GET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208F74CB-B6E9-17AB-E5EA-0CA969160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2" y="1714473"/>
            <a:ext cx="4376791" cy="51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F2C47944-3AA2-EE49-3D22-81357AF8F814}"/>
              </a:ext>
            </a:extLst>
          </p:cNvPr>
          <p:cNvSpPr txBox="1"/>
          <p:nvPr/>
        </p:nvSpPr>
        <p:spPr>
          <a:xfrm>
            <a:off x="4258386" y="2089820"/>
            <a:ext cx="67246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講師團團長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江建宏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日月光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依憲德生物科技有限公司 負責人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子 的圖片&#10;&#10;自動產生的描述">
            <a:extLst>
              <a:ext uri="{FF2B5EF4-FFF2-40B4-BE49-F238E27FC236}">
                <a16:creationId xmlns:a16="http://schemas.microsoft.com/office/drawing/2014/main" xmlns="" id="{DA22041F-7A1B-E13A-BCA5-3E7C94831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1568948"/>
            <a:ext cx="4352572" cy="52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44328794-4E23-1C05-2144-BD38D5A8AD23}"/>
              </a:ext>
            </a:extLst>
          </p:cNvPr>
          <p:cNvSpPr txBox="1"/>
          <p:nvPr/>
        </p:nvSpPr>
        <p:spPr>
          <a:xfrm>
            <a:off x="4248112" y="2113418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資訊長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鄭寅生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萊特室內裝修有限公司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3346CD37-0222-D367-E614-99B2345B02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" y="1697512"/>
            <a:ext cx="3437496" cy="516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BC26CE6E-87F2-266C-9839-61119C950EF9}"/>
              </a:ext>
            </a:extLst>
          </p:cNvPr>
          <p:cNvSpPr txBox="1"/>
          <p:nvPr/>
        </p:nvSpPr>
        <p:spPr>
          <a:xfrm>
            <a:off x="4278934" y="2079695"/>
            <a:ext cx="59233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黃明發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西區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鴻鳴開發股份有限公司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鼎昌建築管理股份有限公司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領結, 服裝 的圖片&#10;&#10;自動產生的描述">
            <a:extLst>
              <a:ext uri="{FF2B5EF4-FFF2-40B4-BE49-F238E27FC236}">
                <a16:creationId xmlns:a16="http://schemas.microsoft.com/office/drawing/2014/main" xmlns="" id="{B8A6A659-5E2D-2142-5D74-ADCFEEEB8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" y="2079695"/>
            <a:ext cx="3530570" cy="47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3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E62999DB-5183-01D4-A1A8-01316F308EC5}"/>
              </a:ext>
            </a:extLst>
          </p:cNvPr>
          <p:cNvSpPr txBox="1"/>
          <p:nvPr/>
        </p:nvSpPr>
        <p:spPr>
          <a:xfrm>
            <a:off x="4249259" y="2109427"/>
            <a:ext cx="68571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LCTF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蔡子智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智鼎國際有限公司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領結, 襯衫 的圖片&#10;&#10;自動產生的描述">
            <a:extLst>
              <a:ext uri="{FF2B5EF4-FFF2-40B4-BE49-F238E27FC236}">
                <a16:creationId xmlns:a16="http://schemas.microsoft.com/office/drawing/2014/main" xmlns="" id="{54198FA3-E68D-A217-C4C8-D871BB0AD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17" y="1669036"/>
            <a:ext cx="4674742" cy="51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E64ED18B-85F8-BC03-4CEF-2B8A8EABEF94}"/>
              </a:ext>
            </a:extLst>
          </p:cNvPr>
          <p:cNvSpPr txBox="1"/>
          <p:nvPr/>
        </p:nvSpPr>
        <p:spPr>
          <a:xfrm>
            <a:off x="4248112" y="2093107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林易政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仁愛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七彩美容百貨批發公司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員, 人的臉孔, 服裝, 領結 的圖片&#10;&#10;自動產生的描述">
            <a:extLst>
              <a:ext uri="{FF2B5EF4-FFF2-40B4-BE49-F238E27FC236}">
                <a16:creationId xmlns:a16="http://schemas.microsoft.com/office/drawing/2014/main" xmlns="" id="{E48A6695-E543-12A0-10C7-4249984DB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" y="2069808"/>
            <a:ext cx="3155956" cy="49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62346" y="1914973"/>
            <a:ext cx="102673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主席鳴鐘宣佈</a:t>
            </a:r>
          </a:p>
          <a:p>
            <a:pPr algn="ctr"/>
            <a:r>
              <a:rPr lang="zh-TW" altLang="en-US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開會</a:t>
            </a:r>
          </a:p>
        </p:txBody>
      </p:sp>
    </p:spTree>
    <p:extLst>
      <p:ext uri="{BB962C8B-B14F-4D97-AF65-F5344CB8AC3E}">
        <p14:creationId xmlns:p14="http://schemas.microsoft.com/office/powerpoint/2010/main" val="19844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88A986DA-3586-9827-BC5C-04538DF506D4}"/>
              </a:ext>
            </a:extLst>
          </p:cNvPr>
          <p:cNvSpPr txBox="1"/>
          <p:nvPr/>
        </p:nvSpPr>
        <p:spPr>
          <a:xfrm>
            <a:off x="4248112" y="2086756"/>
            <a:ext cx="67615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活動長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王世璋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老松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詠華國際開發有限公司 負責人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會長、專區主席、稽核、公關長、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LCTF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37B6F4E8-32E8-FAE7-7586-326925059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1" y="1814473"/>
            <a:ext cx="3362352" cy="50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0ACAAB80-8BEE-91A8-7DDE-7C8C8FAF58D3}"/>
              </a:ext>
            </a:extLst>
          </p:cNvPr>
          <p:cNvSpPr txBox="1"/>
          <p:nvPr/>
        </p:nvSpPr>
        <p:spPr>
          <a:xfrm>
            <a:off x="4278934" y="2098369"/>
            <a:ext cx="728099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聯誼長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簡麗傎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鳳德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飛谷企業有限公司 董事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685800"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主席、稽核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8D850C89-BB47-505D-6085-7B5A60BAA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125" y="1892090"/>
            <a:ext cx="3573355" cy="49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5">
            <a:extLst>
              <a:ext uri="{FF2B5EF4-FFF2-40B4-BE49-F238E27FC236}">
                <a16:creationId xmlns:a16="http://schemas.microsoft.com/office/drawing/2014/main" xmlns="" id="{7063798D-C936-8648-8DB3-6180BF054BB0}"/>
              </a:ext>
            </a:extLst>
          </p:cNvPr>
          <p:cNvSpPr txBox="1"/>
          <p:nvPr/>
        </p:nvSpPr>
        <p:spPr>
          <a:xfrm>
            <a:off x="4254287" y="2091173"/>
            <a:ext cx="7150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公關長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劉菊仙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建華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皇旭國際有限公司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685800"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主席、稽核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D5E5BEB7-7D9E-F3C0-CB67-0A34090EA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27" y="2019135"/>
            <a:ext cx="3915136" cy="48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12435D7E-9884-80F6-6D54-1857C3990C6B}"/>
              </a:ext>
            </a:extLst>
          </p:cNvPr>
          <p:cNvSpPr txBox="1"/>
          <p:nvPr/>
        </p:nvSpPr>
        <p:spPr>
          <a:xfrm>
            <a:off x="4248112" y="2116725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督導長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高奇平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太平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五印醋、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五賢醋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685800"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主席、稽核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14535953-36EF-9322-CAB0-80A7652BC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6" y="1601375"/>
            <a:ext cx="3829827" cy="525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5">
            <a:extLst>
              <a:ext uri="{FF2B5EF4-FFF2-40B4-BE49-F238E27FC236}">
                <a16:creationId xmlns:a16="http://schemas.microsoft.com/office/drawing/2014/main" xmlns="" id="{A1DDFC4A-6D8E-F3BD-194D-8496A3710CED}"/>
              </a:ext>
            </a:extLst>
          </p:cNvPr>
          <p:cNvSpPr txBox="1"/>
          <p:nvPr/>
        </p:nvSpPr>
        <p:spPr>
          <a:xfrm>
            <a:off x="4260352" y="2101529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文宣長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林惠蓮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永安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連昇實業有限公司 負責人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員, 人的臉孔, 服裝, 領子 的圖片&#10;&#10;自動產生的描述">
            <a:extLst>
              <a:ext uri="{FF2B5EF4-FFF2-40B4-BE49-F238E27FC236}">
                <a16:creationId xmlns:a16="http://schemas.microsoft.com/office/drawing/2014/main" xmlns="" id="{2406D4F8-D247-66B1-1589-3D41D1CD1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597"/>
            <a:ext cx="4159567" cy="55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8F2378E1-3F40-6CB9-4A36-74E0D122B5F3}"/>
              </a:ext>
            </a:extLst>
          </p:cNvPr>
          <p:cNvSpPr txBox="1"/>
          <p:nvPr/>
        </p:nvSpPr>
        <p:spPr>
          <a:xfrm>
            <a:off x="4269808" y="2101928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法律長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張國璽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西區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瑋燁法律事務所 律師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 descr="一張含有 人的臉孔, 人員, 服裝, 領子 的圖片&#10;&#10;自動產生的描述">
            <a:extLst>
              <a:ext uri="{FF2B5EF4-FFF2-40B4-BE49-F238E27FC236}">
                <a16:creationId xmlns:a16="http://schemas.microsoft.com/office/drawing/2014/main" xmlns="" id="{AEC1C918-2A93-585A-AFB5-1EE6A58F2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5" y="1930257"/>
            <a:ext cx="34262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5">
            <a:extLst>
              <a:ext uri="{FF2B5EF4-FFF2-40B4-BE49-F238E27FC236}">
                <a16:creationId xmlns:a16="http://schemas.microsoft.com/office/drawing/2014/main" xmlns="" id="{BCECF8B8-95D2-2072-7517-8A84CCD3F3DA}"/>
              </a:ext>
            </a:extLst>
          </p:cNvPr>
          <p:cNvSpPr txBox="1"/>
          <p:nvPr/>
        </p:nvSpPr>
        <p:spPr>
          <a:xfrm>
            <a:off x="4258383" y="2093904"/>
            <a:ext cx="71688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駐區總監特別顧團團長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邱志義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星靚點花園飯店 副董事長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會長、分區主席、專區主席、四屆區榮譽顧問、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二屆駐區總監特別顧團團長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領帶, 領結 的圖片&#10;&#10;自動產生的描述">
            <a:extLst>
              <a:ext uri="{FF2B5EF4-FFF2-40B4-BE49-F238E27FC236}">
                <a16:creationId xmlns:a16="http://schemas.microsoft.com/office/drawing/2014/main" xmlns="" id="{907C5282-E8D9-39B2-1EB1-52655DAEA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4" y="1777760"/>
            <a:ext cx="3386826" cy="508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347E10B7-E026-45BD-3041-87E8975653AB}"/>
              </a:ext>
            </a:extLst>
          </p:cNvPr>
          <p:cNvSpPr txBox="1"/>
          <p:nvPr/>
        </p:nvSpPr>
        <p:spPr>
          <a:xfrm>
            <a:off x="4268659" y="2108271"/>
            <a:ext cx="5923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駐區總監特別助理團團長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方麗櫻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愛華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齡</a:t>
            </a:r>
            <a:r>
              <a:rPr lang="en-US" altLang="zh-TW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明興國際運通有限公司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 descr="一張含有 人員, 服裝, 人的臉孔, 嘴唇 的圖片&#10;&#10;自動產生的描述">
            <a:extLst>
              <a:ext uri="{FF2B5EF4-FFF2-40B4-BE49-F238E27FC236}">
                <a16:creationId xmlns:a16="http://schemas.microsoft.com/office/drawing/2014/main" xmlns="" id="{3E8B71FA-4E2F-1213-BEC7-64AFB6DF2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5" y="1767155"/>
            <a:ext cx="4272142" cy="50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5">
            <a:extLst>
              <a:ext uri="{FF2B5EF4-FFF2-40B4-BE49-F238E27FC236}">
                <a16:creationId xmlns:a16="http://schemas.microsoft.com/office/drawing/2014/main" xmlns="" id="{B4090BDB-9CFD-663C-9B21-5ABC949C48F9}"/>
              </a:ext>
            </a:extLst>
          </p:cNvPr>
          <p:cNvSpPr txBox="1"/>
          <p:nvPr/>
        </p:nvSpPr>
        <p:spPr>
          <a:xfrm>
            <a:off x="4237837" y="2094548"/>
            <a:ext cx="72535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健康團團長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楊孟峰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北區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寶業建設股份有限公司 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董事長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宏仁醫院 內科醫生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區協調長、資訊長、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區協調長、事務長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領結, 服裝 的圖片&#10;&#10;自動產生的描述">
            <a:extLst>
              <a:ext uri="{FF2B5EF4-FFF2-40B4-BE49-F238E27FC236}">
                <a16:creationId xmlns:a16="http://schemas.microsoft.com/office/drawing/2014/main" xmlns="" id="{F28AE76E-C4EE-FB0D-EC9C-16FCD329F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1" y="1736333"/>
            <a:ext cx="3422033" cy="51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544384BF-3597-F706-9245-1798F0D7BE01}"/>
              </a:ext>
            </a:extLst>
          </p:cNvPr>
          <p:cNvSpPr txBox="1"/>
          <p:nvPr/>
        </p:nvSpPr>
        <p:spPr>
          <a:xfrm>
            <a:off x="4268659" y="2085667"/>
            <a:ext cx="75430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快樂團團長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黃景麗</a:t>
            </a:r>
            <a:r>
              <a:rPr lang="zh-TW" altLang="en-US" sz="88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金門金龍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時光旅人開發有限公司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 descr="一張含有 人員, 人的臉孔, 服裝, 領結 的圖片&#10;&#10;自動產生的描述">
            <a:extLst>
              <a:ext uri="{FF2B5EF4-FFF2-40B4-BE49-F238E27FC236}">
                <a16:creationId xmlns:a16="http://schemas.microsoft.com/office/drawing/2014/main" xmlns="" id="{C852A46E-4006-76F1-56E6-8CB925545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5" y="2085667"/>
            <a:ext cx="3140322" cy="47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B4DEACF-1396-400B-A337-A7F642D3D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1844404"/>
            <a:ext cx="7410450" cy="472711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079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5">
            <a:extLst>
              <a:ext uri="{FF2B5EF4-FFF2-40B4-BE49-F238E27FC236}">
                <a16:creationId xmlns:a16="http://schemas.microsoft.com/office/drawing/2014/main" xmlns="" id="{DC3C2EB7-571E-D51C-122F-1C4B11A7E815}"/>
              </a:ext>
            </a:extLst>
          </p:cNvPr>
          <p:cNvSpPr txBox="1"/>
          <p:nvPr/>
        </p:nvSpPr>
        <p:spPr>
          <a:xfrm>
            <a:off x="4268660" y="2103634"/>
            <a:ext cx="640619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詹鈴權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仁愛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傳發企業 董事長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義警中正一分局 大隊長、台灣省城隍廟董事長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會長、分區主席、專區主席、秘書長、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五屆區榮譽顧問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領結, 人員, 服裝, 人的臉孔 的圖片&#10;&#10;自動產生的描述">
            <a:extLst>
              <a:ext uri="{FF2B5EF4-FFF2-40B4-BE49-F238E27FC236}">
                <a16:creationId xmlns:a16="http://schemas.microsoft.com/office/drawing/2014/main" xmlns="" id="{9805265C-F280-2761-7C2F-FCB6FF05A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6" y="1535281"/>
            <a:ext cx="3548480" cy="532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AD14BF04-25F3-FB10-B21A-6F0A44CC1823}"/>
              </a:ext>
            </a:extLst>
          </p:cNvPr>
          <p:cNvSpPr txBox="1"/>
          <p:nvPr/>
        </p:nvSpPr>
        <p:spPr>
          <a:xfrm>
            <a:off x="4258385" y="2098746"/>
            <a:ext cx="64883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賴榮昌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龍山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大業加油站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會長、分區主席、事務長、二屆講師團團長、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二屆財務長、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區協調長、八屆區榮譽顧問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1" y="1800273"/>
            <a:ext cx="4467935" cy="63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5">
            <a:extLst>
              <a:ext uri="{FF2B5EF4-FFF2-40B4-BE49-F238E27FC236}">
                <a16:creationId xmlns:a16="http://schemas.microsoft.com/office/drawing/2014/main" xmlns="" id="{5E9CAA3F-82F4-A0E5-46E6-590A52665449}"/>
              </a:ext>
            </a:extLst>
          </p:cNvPr>
          <p:cNvSpPr txBox="1"/>
          <p:nvPr/>
        </p:nvSpPr>
        <p:spPr>
          <a:xfrm>
            <a:off x="4258386" y="2098531"/>
            <a:ext cx="63548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陳蒼海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翔順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嘉彰集團 總裁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會長、專區主席、稽核、財務長、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六屆區榮譽顧問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員, 服裝, 人的臉孔, 禮服 的圖片&#10;&#10;自動產生的描述">
            <a:extLst>
              <a:ext uri="{FF2B5EF4-FFF2-40B4-BE49-F238E27FC236}">
                <a16:creationId xmlns:a16="http://schemas.microsoft.com/office/drawing/2014/main" xmlns="" id="{BC072715-1D7C-D5BE-CAB0-20E19B6B3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7" y="1933303"/>
            <a:ext cx="402336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70E23FCE-1925-FCEB-17E7-D72F0FB4D26B}"/>
              </a:ext>
            </a:extLst>
          </p:cNvPr>
          <p:cNvSpPr txBox="1"/>
          <p:nvPr/>
        </p:nvSpPr>
        <p:spPr>
          <a:xfrm>
            <a:off x="4248110" y="2087884"/>
            <a:ext cx="692465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王惠民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明星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會長、分區主席、專區主席、公關長、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四屆區榮譽顧問、財務長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 descr="一張含有 人員, 人的臉孔, 領帶, 時尚配件 的圖片&#10;&#10;自動產生的描述">
            <a:extLst>
              <a:ext uri="{FF2B5EF4-FFF2-40B4-BE49-F238E27FC236}">
                <a16:creationId xmlns:a16="http://schemas.microsoft.com/office/drawing/2014/main" xmlns="" id="{44A5CD97-4167-B7EA-C87C-FAC74F268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7" y="1903326"/>
            <a:ext cx="4032913" cy="510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5">
            <a:extLst>
              <a:ext uri="{FF2B5EF4-FFF2-40B4-BE49-F238E27FC236}">
                <a16:creationId xmlns:a16="http://schemas.microsoft.com/office/drawing/2014/main" xmlns="" id="{CE08DD89-1512-278A-32EB-FD6C0674E137}"/>
              </a:ext>
            </a:extLst>
          </p:cNvPr>
          <p:cNvSpPr txBox="1"/>
          <p:nvPr/>
        </p:nvSpPr>
        <p:spPr>
          <a:xfrm>
            <a:off x="4268660" y="2125180"/>
            <a:ext cx="679660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廖芳卿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永新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財團法人新興民族文教基金會榮譽董事長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第五憲章區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LCIF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副領導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會長、駐區總監特別顧問團團長、專區主席、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稽核、六屆區榮譽顧問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的臉孔, 人員, 微笑, 服裝 的圖片&#10;&#10;自動產生的描述">
            <a:extLst>
              <a:ext uri="{FF2B5EF4-FFF2-40B4-BE49-F238E27FC236}">
                <a16:creationId xmlns:a16="http://schemas.microsoft.com/office/drawing/2014/main" xmlns="" id="{52564483-073D-84F0-2D73-F17B4D28D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1" y="1873048"/>
            <a:ext cx="3432893" cy="51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5895904C-7829-FB93-325A-5A0A239F54FE}"/>
              </a:ext>
            </a:extLst>
          </p:cNvPr>
          <p:cNvSpPr txBox="1"/>
          <p:nvPr/>
        </p:nvSpPr>
        <p:spPr>
          <a:xfrm>
            <a:off x="4258385" y="2098531"/>
            <a:ext cx="59233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陳新發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春暉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緯承實業股份有限公司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會長、分區主席、稽核、公關長、聯誼長、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區策長、督導長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 descr="messageImage_17247361148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673" y="1494692"/>
            <a:ext cx="3575539" cy="53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FDDED088-E29B-42E2-438A-8604C0FE375C}"/>
              </a:ext>
            </a:extLst>
          </p:cNvPr>
          <p:cNvSpPr txBox="1"/>
          <p:nvPr/>
        </p:nvSpPr>
        <p:spPr>
          <a:xfrm>
            <a:off x="4261333" y="2097996"/>
            <a:ext cx="62418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黃春成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西區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豪麟企業有限公司 負責人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會長、分區主席、二屆區榮譽顧問、督導長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9588D9AC-4321-9CE2-E0CB-730CA6B9C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6" y="1880171"/>
            <a:ext cx="4020017" cy="497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B406F021-39B1-2F91-130E-07B94B212A9B}"/>
              </a:ext>
            </a:extLst>
          </p:cNvPr>
          <p:cNvSpPr txBox="1"/>
          <p:nvPr/>
        </p:nvSpPr>
        <p:spPr>
          <a:xfrm>
            <a:off x="4248110" y="2097798"/>
            <a:ext cx="731031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林勝賢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青山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杰陞企業股份有限公司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會長、分區主席、專區主席、稽核、活動長、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787"/>
            <a:ext cx="4343360" cy="819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09BEF46D-008C-1C9D-C593-ACF89689C525}"/>
              </a:ext>
            </a:extLst>
          </p:cNvPr>
          <p:cNvSpPr txBox="1"/>
          <p:nvPr/>
        </p:nvSpPr>
        <p:spPr>
          <a:xfrm>
            <a:off x="4258385" y="2087232"/>
            <a:ext cx="73308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曹蕥蘭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一交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宇球國際興業有限公司 總經理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GST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區協調長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員, 服裝, 人的臉孔, 微笑 的圖片&#10;&#10;自動產生的描述">
            <a:extLst>
              <a:ext uri="{FF2B5EF4-FFF2-40B4-BE49-F238E27FC236}">
                <a16:creationId xmlns:a16="http://schemas.microsoft.com/office/drawing/2014/main" xmlns="" id="{FC7CDEC5-8BF0-8250-D914-BAF57EB04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83" y="2087232"/>
            <a:ext cx="3402941" cy="50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A590FD48-8721-43EA-2574-2F2094AFFA1D}"/>
              </a:ext>
            </a:extLst>
          </p:cNvPr>
          <p:cNvSpPr txBox="1"/>
          <p:nvPr/>
        </p:nvSpPr>
        <p:spPr>
          <a:xfrm>
            <a:off x="4248112" y="2110683"/>
            <a:ext cx="70842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高荐評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成業國際有限公司 負責人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三屆區榮譽顧問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8325"/>
            <a:ext cx="4382884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BFCB7167-C174-21BA-758F-8FBDD523C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95" y="2359936"/>
            <a:ext cx="5016434" cy="3344288"/>
          </a:xfrm>
          <a:prstGeom prst="rect">
            <a:avLst/>
          </a:prstGeom>
          <a:ln>
            <a:solidFill>
              <a:srgbClr val="FFFF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A897E20-2646-BF60-8F75-E00466ACF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1" y="2359936"/>
            <a:ext cx="5242664" cy="3344288"/>
          </a:xfrm>
          <a:prstGeom prst="rect">
            <a:avLst/>
          </a:prstGeom>
          <a:ln>
            <a:solidFill>
              <a:srgbClr val="FFFF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93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FF03B0CC-B31E-1F85-1973-9EE992AA4EC3}"/>
              </a:ext>
            </a:extLst>
          </p:cNvPr>
          <p:cNvSpPr txBox="1"/>
          <p:nvPr/>
        </p:nvSpPr>
        <p:spPr>
          <a:xfrm>
            <a:off x="4248111" y="2089756"/>
            <a:ext cx="72075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王素蘭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日月光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日加美國際股份有限公司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會長、分區主席、專區主席、區榮譽顧問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messageImage_172473615467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650" y="1417161"/>
            <a:ext cx="3627227" cy="544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2116AD91-AEB9-3BDC-A3FE-42C1EFDD3529}"/>
              </a:ext>
            </a:extLst>
          </p:cNvPr>
          <p:cNvSpPr txBox="1"/>
          <p:nvPr/>
        </p:nvSpPr>
        <p:spPr>
          <a:xfrm>
            <a:off x="4268660" y="2105462"/>
            <a:ext cx="72075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林基生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帝運國際通運有限公司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服裝, 領結 的圖片&#10;&#10;自動產生的描述">
            <a:extLst>
              <a:ext uri="{FF2B5EF4-FFF2-40B4-BE49-F238E27FC236}">
                <a16:creationId xmlns:a16="http://schemas.microsoft.com/office/drawing/2014/main" xmlns="" id="{277D77FD-2253-D5D7-C81D-65E9AF577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3" y="1884244"/>
            <a:ext cx="3693450" cy="49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9BCACA14-A144-7648-7DB5-50A9024C9D27}"/>
              </a:ext>
            </a:extLst>
          </p:cNvPr>
          <p:cNvSpPr txBox="1"/>
          <p:nvPr/>
        </p:nvSpPr>
        <p:spPr>
          <a:xfrm>
            <a:off x="4268660" y="2129354"/>
            <a:ext cx="59233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吳添雄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7904"/>
            <a:ext cx="4523645" cy="56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5">
            <a:extLst>
              <a:ext uri="{FF2B5EF4-FFF2-40B4-BE49-F238E27FC236}">
                <a16:creationId xmlns:a16="http://schemas.microsoft.com/office/drawing/2014/main" xmlns="" id="{6D5CA3F9-A959-9BA6-9E87-330B3535559C}"/>
              </a:ext>
            </a:extLst>
          </p:cNvPr>
          <p:cNvSpPr txBox="1"/>
          <p:nvPr/>
        </p:nvSpPr>
        <p:spPr>
          <a:xfrm>
            <a:off x="4258386" y="2095000"/>
            <a:ext cx="59233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莊玉清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lang="zh-CN" altLang="en-US" sz="2400" b="1" dirty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獅記工程有限公司 董事長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 descr="一張含有 人的臉孔, 人員, 領結, 領帶 的圖片&#10;&#10;自動產生的描述">
            <a:extLst>
              <a:ext uri="{FF2B5EF4-FFF2-40B4-BE49-F238E27FC236}">
                <a16:creationId xmlns:a16="http://schemas.microsoft.com/office/drawing/2014/main" xmlns="" id="{C525E632-764F-B955-279D-04A8268BC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4" y="1787703"/>
            <a:ext cx="4037852" cy="50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79A3D43E-B472-9ADA-9786-B47B10FD9EAE}"/>
              </a:ext>
            </a:extLst>
          </p:cNvPr>
          <p:cNvSpPr txBox="1"/>
          <p:nvPr/>
        </p:nvSpPr>
        <p:spPr>
          <a:xfrm>
            <a:off x="4227563" y="2105561"/>
            <a:ext cx="59233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區榮譽顧問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News Gothic MT" charset="0"/>
              </a:rPr>
              <a:t>林金龍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祥弘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齡</a:t>
            </a:r>
            <a:r>
              <a:rPr lang="en-US" altLang="zh-TW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樺崧興業有限公司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服裝, 人員, 西裝, 禮服 的圖片&#10;&#10;自動產生的描述">
            <a:extLst>
              <a:ext uri="{FF2B5EF4-FFF2-40B4-BE49-F238E27FC236}">
                <a16:creationId xmlns:a16="http://schemas.microsoft.com/office/drawing/2014/main" xmlns="" id="{D00746F9-ADA0-8A28-6981-8464BC882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5" y="1894413"/>
            <a:ext cx="4210168" cy="676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5">
            <a:extLst>
              <a:ext uri="{FF2B5EF4-FFF2-40B4-BE49-F238E27FC236}">
                <a16:creationId xmlns:a16="http://schemas.microsoft.com/office/drawing/2014/main" xmlns="" id="{4627B8AD-652F-2A1F-F026-E053982D09A1}"/>
              </a:ext>
            </a:extLst>
          </p:cNvPr>
          <p:cNvSpPr txBox="1"/>
          <p:nvPr/>
        </p:nvSpPr>
        <p:spPr>
          <a:xfrm>
            <a:off x="4255434" y="2087509"/>
            <a:ext cx="68406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noProof="0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秘書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>
              <a:defRPr/>
            </a:pPr>
            <a:r>
              <a:rPr lang="zh-TW" altLang="en-US" sz="88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News Gothic MT" charset="0"/>
              </a:rPr>
              <a:t>劉雲芳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長安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獅齡 </a:t>
            </a:r>
            <a:r>
              <a:rPr lang="en-US" altLang="zh-TW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News Gothic MT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華泰國際行銷有限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公司 董事長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獅子經歷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lvl="0" defTabSz="685800"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會長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分區主席、專區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主席、稽核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zh-TW" altLang="en-US" sz="2400" b="1" dirty="0" smtClean="0"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長、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glow rad="63500">
                    <a:srgbClr val="FFC000">
                      <a:lumMod val="50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二屆辦事處主任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>
                <a:glow rad="63500">
                  <a:srgbClr val="FFC000">
                    <a:lumMod val="50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 descr="一張含有 人員, 人的臉孔, 服裝, 領帶 的圖片&#10;&#10;自動產生的描述">
            <a:extLst>
              <a:ext uri="{FF2B5EF4-FFF2-40B4-BE49-F238E27FC236}">
                <a16:creationId xmlns:a16="http://schemas.microsoft.com/office/drawing/2014/main" xmlns="" id="{991BC93D-36DB-6776-2412-5130FB90B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"/>
          <a:stretch>
            <a:fillRect/>
          </a:stretch>
        </p:blipFill>
        <p:spPr>
          <a:xfrm>
            <a:off x="606667" y="1754302"/>
            <a:ext cx="2866292" cy="51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B329B743-9B6C-00EB-FC2A-86B331F25A12}"/>
              </a:ext>
            </a:extLst>
          </p:cNvPr>
          <p:cNvSpPr txBox="1"/>
          <p:nvPr/>
        </p:nvSpPr>
        <p:spPr>
          <a:xfrm>
            <a:off x="4232952" y="2274838"/>
            <a:ext cx="6601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黃朝慶</a:t>
            </a:r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致詞</a:t>
            </a:r>
            <a:endParaRPr lang="zh-TW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服裝, 人的臉孔, 人員, 禮服 的圖片&#10;&#10;自動產生的描述">
            <a:extLst>
              <a:ext uri="{FF2B5EF4-FFF2-40B4-BE49-F238E27FC236}">
                <a16:creationId xmlns:a16="http://schemas.microsoft.com/office/drawing/2014/main" xmlns="" id="{D30D5C5D-D0F9-586E-FC4E-35802361E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1516476"/>
            <a:ext cx="4232953" cy="534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607F16F-06FF-F32D-661A-50EC51139918}"/>
              </a:ext>
            </a:extLst>
          </p:cNvPr>
          <p:cNvSpPr txBox="1"/>
          <p:nvPr/>
        </p:nvSpPr>
        <p:spPr>
          <a:xfrm>
            <a:off x="1550126" y="270152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敘    獎</a:t>
            </a:r>
            <a:endParaRPr lang="en-US" altLang="zh-TW" sz="1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93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__64938111.jpg"/>
          <p:cNvPicPr>
            <a:picLocks noChangeAspect="1"/>
          </p:cNvPicPr>
          <p:nvPr/>
        </p:nvPicPr>
        <p:blipFill>
          <a:blip r:embed="rId2" cstate="print"/>
          <a:srcRect l="1497" t="13307" r="-3014" b="13355"/>
          <a:stretch>
            <a:fillRect/>
          </a:stretch>
        </p:blipFill>
        <p:spPr>
          <a:xfrm>
            <a:off x="3007809" y="3149183"/>
            <a:ext cx="6540636" cy="327407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607F16F-06FF-F32D-661A-50EC51139918}"/>
              </a:ext>
            </a:extLst>
          </p:cNvPr>
          <p:cNvSpPr txBox="1"/>
          <p:nvPr/>
        </p:nvSpPr>
        <p:spPr>
          <a:xfrm>
            <a:off x="1550126" y="183990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總監章</a:t>
            </a:r>
            <a:r>
              <a:rPr lang="en-US" altLang="zh-TW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旗</a:t>
            </a:r>
            <a:endParaRPr lang="en-US" altLang="zh-TW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93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A9B8B177-A052-3787-7924-39334A34F4F6}"/>
              </a:ext>
            </a:extLst>
          </p:cNvPr>
          <p:cNvSpPr txBox="1"/>
          <p:nvPr/>
        </p:nvSpPr>
        <p:spPr>
          <a:xfrm>
            <a:off x="4190672" y="2636868"/>
            <a:ext cx="5904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前任總監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楊崇銘</a:t>
            </a:r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致詞</a:t>
            </a:r>
          </a:p>
        </p:txBody>
      </p:sp>
      <p:pic>
        <p:nvPicPr>
          <p:cNvPr id="4" name="圖片 3" descr="一張含有 人員, 服裝, 禮服, 休閒西裝外套 的圖片&#10;&#10;自動產生的描述">
            <a:extLst>
              <a:ext uri="{FF2B5EF4-FFF2-40B4-BE49-F238E27FC236}">
                <a16:creationId xmlns:a16="http://schemas.microsoft.com/office/drawing/2014/main" xmlns="" id="{3D72F74A-90CE-9DD4-902D-B11DFDED9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62" y="1666587"/>
            <a:ext cx="4865865" cy="87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E150A4F3-7A8F-0BB8-8F6C-40FBABAA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30" y="1733038"/>
            <a:ext cx="10849511" cy="4934890"/>
          </a:xfrm>
          <a:prstGeom prst="rect">
            <a:avLst/>
          </a:prstGeom>
          <a:solidFill>
            <a:srgbClr val="012D86"/>
          </a:solid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忠於所事，勤勉敬業，竭誠服務，爭取榮譽。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守正不阿，光明磊落，取之以道，追求成功。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誠以待人，嚴以律己，自求奮進，毋損他人。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犧牲小我，顧全大局，爭論無益，忠恕是從。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友誼至上，服務為先，絕非施惠，貴在互助。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言行一致，盡心盡力，效忠國家，獻身社會。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關懷疾苦，扶弱濟困，人溺己溺，樂於助人。</a:t>
            </a:r>
          </a:p>
          <a:p>
            <a:pPr eaLnBrk="1" hangingPunct="1"/>
            <a:r>
              <a:rPr lang="en-US" altLang="zh-TW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8. </a:t>
            </a:r>
            <a:r>
              <a:rPr lang="zh-TW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多加讚譽，慎於批評，但求輔助，切莫詆譭。</a:t>
            </a:r>
            <a:endParaRPr lang="en-US" altLang="zh-TW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5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015FA573-461D-A305-9EA1-9ADA623729D9}"/>
              </a:ext>
            </a:extLst>
          </p:cNvPr>
          <p:cNvSpPr txBox="1"/>
          <p:nvPr/>
        </p:nvSpPr>
        <p:spPr>
          <a:xfrm>
            <a:off x="4240939" y="2757029"/>
            <a:ext cx="5904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第一副總監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顏洋洋 </a:t>
            </a:r>
            <a:r>
              <a:rPr lang="zh-TW" alt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致詞</a:t>
            </a:r>
          </a:p>
        </p:txBody>
      </p:sp>
      <p:pic>
        <p:nvPicPr>
          <p:cNvPr id="5" name="圖片 4" descr="一張含有 服裝, 人員, 人的臉孔, 領帶 的圖片&#10;&#10;自動產生的描述">
            <a:extLst>
              <a:ext uri="{FF2B5EF4-FFF2-40B4-BE49-F238E27FC236}">
                <a16:creationId xmlns:a16="http://schemas.microsoft.com/office/drawing/2014/main" xmlns="" id="{60545A4D-AC94-3487-C9D6-EEA5430E0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9" y="2133600"/>
            <a:ext cx="392409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DAC623B0-811A-4524-5F9D-BD2E66A68D9F}"/>
              </a:ext>
            </a:extLst>
          </p:cNvPr>
          <p:cNvSpPr txBox="1"/>
          <p:nvPr/>
        </p:nvSpPr>
        <p:spPr>
          <a:xfrm>
            <a:off x="4119653" y="2784952"/>
            <a:ext cx="59046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第二副總監</a:t>
            </a:r>
            <a:endParaRPr lang="en-US" altLang="zh-TW" sz="66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羅賢俐 </a:t>
            </a:r>
            <a:r>
              <a:rPr lang="zh-TW" altLang="en-US" sz="6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致詞</a:t>
            </a:r>
          </a:p>
        </p:txBody>
      </p:sp>
      <p:pic>
        <p:nvPicPr>
          <p:cNvPr id="4" name="圖片 3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F708C1E5-20D0-8BE1-0B13-1876B9F15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061"/>
            <a:ext cx="4323806" cy="522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4BD9F5B6-4493-4F6B-A8A2-944610355FAE}"/>
              </a:ext>
            </a:extLst>
          </p:cNvPr>
          <p:cNvSpPr txBox="1"/>
          <p:nvPr/>
        </p:nvSpPr>
        <p:spPr>
          <a:xfrm>
            <a:off x="3618412" y="2637133"/>
            <a:ext cx="82585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秘書長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劉雲芳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事務工作宣達報告</a:t>
            </a:r>
          </a:p>
        </p:txBody>
      </p:sp>
      <p:pic>
        <p:nvPicPr>
          <p:cNvPr id="5" name="圖片 4" descr="一張含有 人員, 人的臉孔, 服裝, 領帶 的圖片&#10;&#10;自動產生的描述">
            <a:extLst>
              <a:ext uri="{FF2B5EF4-FFF2-40B4-BE49-F238E27FC236}">
                <a16:creationId xmlns:a16="http://schemas.microsoft.com/office/drawing/2014/main" xmlns="" id="{AE6BE72B-C4C8-A497-1261-7F49AB53E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3" y="1777092"/>
            <a:ext cx="3460827" cy="64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人的臉孔, 人員, 服裝, 領帶 的圖片&#10;&#10;自動產生的描述">
            <a:extLst>
              <a:ext uri="{FF2B5EF4-FFF2-40B4-BE49-F238E27FC236}">
                <a16:creationId xmlns:a16="http://schemas.microsoft.com/office/drawing/2014/main" xmlns="" id="{A7346198-6517-D181-5FF8-6F8619456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12" y="1658983"/>
            <a:ext cx="4906892" cy="519901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A2CFC524-C9F1-A3A6-2A0D-44A548E2C3F0}"/>
              </a:ext>
            </a:extLst>
          </p:cNvPr>
          <p:cNvSpPr txBox="1"/>
          <p:nvPr/>
        </p:nvSpPr>
        <p:spPr>
          <a:xfrm>
            <a:off x="3950535" y="2596497"/>
            <a:ext cx="80934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財務長</a:t>
            </a:r>
            <a:endParaRPr lang="en-US" altLang="zh-TW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廖秀蓮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事務工作宣達報告</a:t>
            </a:r>
          </a:p>
        </p:txBody>
      </p:sp>
    </p:spTree>
    <p:extLst>
      <p:ext uri="{BB962C8B-B14F-4D97-AF65-F5344CB8AC3E}">
        <p14:creationId xmlns:p14="http://schemas.microsoft.com/office/powerpoint/2010/main" val="164072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179D9A5-1C04-9076-B288-6BF48A42ED2E}"/>
              </a:ext>
            </a:extLst>
          </p:cNvPr>
          <p:cNvSpPr txBox="1"/>
          <p:nvPr/>
        </p:nvSpPr>
        <p:spPr>
          <a:xfrm>
            <a:off x="1524000" y="2959720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專區主席報告</a:t>
            </a:r>
          </a:p>
        </p:txBody>
      </p:sp>
    </p:spTree>
    <p:extLst>
      <p:ext uri="{BB962C8B-B14F-4D97-AF65-F5344CB8AC3E}">
        <p14:creationId xmlns:p14="http://schemas.microsoft.com/office/powerpoint/2010/main" val="28684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95DF9112-8585-28BF-B569-95CF522B7CD0}"/>
              </a:ext>
            </a:extLst>
          </p:cNvPr>
          <p:cNvSpPr txBox="1"/>
          <p:nvPr/>
        </p:nvSpPr>
        <p:spPr>
          <a:xfrm>
            <a:off x="-637903" y="2674838"/>
            <a:ext cx="134678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各會會務進行得失檢討</a:t>
            </a:r>
            <a:endParaRPr lang="en-US" altLang="zh-TW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分區主席主持</a:t>
            </a:r>
            <a:endParaRPr lang="en-US" altLang="zh-TW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3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96D1AC0-54D8-DE91-EED7-BBCE72765F37}"/>
              </a:ext>
            </a:extLst>
          </p:cNvPr>
          <p:cNvSpPr txBox="1"/>
          <p:nvPr/>
        </p:nvSpPr>
        <p:spPr>
          <a:xfrm>
            <a:off x="1524000" y="2920531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總監總結</a:t>
            </a:r>
          </a:p>
        </p:txBody>
      </p:sp>
    </p:spTree>
    <p:extLst>
      <p:ext uri="{BB962C8B-B14F-4D97-AF65-F5344CB8AC3E}">
        <p14:creationId xmlns:p14="http://schemas.microsoft.com/office/powerpoint/2010/main" val="13965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43E1E13E-16D0-A59A-84A3-8BA6D8231CCA}"/>
              </a:ext>
            </a:extLst>
          </p:cNvPr>
          <p:cNvSpPr txBox="1"/>
          <p:nvPr/>
        </p:nvSpPr>
        <p:spPr>
          <a:xfrm>
            <a:off x="-627016" y="2784580"/>
            <a:ext cx="13559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唱獅子歌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59FAB68-73D8-137E-E5DB-1F173EE74543}"/>
              </a:ext>
            </a:extLst>
          </p:cNvPr>
          <p:cNvSpPr txBox="1">
            <a:spLocks/>
          </p:cNvSpPr>
          <p:nvPr/>
        </p:nvSpPr>
        <p:spPr>
          <a:xfrm>
            <a:off x="-627015" y="4415796"/>
            <a:ext cx="1355924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zh-TW" altLang="en-US" sz="6600" b="1" cap="small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我獲得獅子精神</a:t>
            </a:r>
          </a:p>
        </p:txBody>
      </p:sp>
    </p:spTree>
    <p:extLst>
      <p:ext uri="{BB962C8B-B14F-4D97-AF65-F5344CB8AC3E}">
        <p14:creationId xmlns:p14="http://schemas.microsoft.com/office/powerpoint/2010/main" val="37688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C955125-C07D-A1D0-657F-A738694092AF}"/>
              </a:ext>
            </a:extLst>
          </p:cNvPr>
          <p:cNvSpPr txBox="1">
            <a:spLocks noChangeArrowheads="1"/>
          </p:cNvSpPr>
          <p:nvPr/>
        </p:nvSpPr>
        <p:spPr>
          <a:xfrm>
            <a:off x="1789612" y="1828800"/>
            <a:ext cx="8347165" cy="4767943"/>
          </a:xfrm>
          <a:prstGeom prst="rect">
            <a:avLst/>
          </a:prstGeom>
          <a:solidFill>
            <a:srgbClr val="002F8F"/>
          </a:solidFill>
          <a:ln>
            <a:solidFill>
              <a:schemeClr val="bg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zh-TW" sz="2400" b="1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深印我腦 深印我腦 深印我腦 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深印我腦 深印我腦 今 天</a:t>
            </a:r>
          </a:p>
          <a:p>
            <a:pPr marL="180000" indent="-180000">
              <a:lnSpc>
                <a:spcPct val="20000"/>
              </a:lnSpc>
              <a:buFontTx/>
              <a:buNone/>
            </a:pPr>
            <a:endParaRPr lang="zh-TW" altLang="en-US" sz="1000" b="1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永銘我心 永銘我心 永銘我心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永銘我心 永銘我心 今 天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zh-TW" altLang="en-US" sz="1000" b="1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貫達我足 貫達我足 貫達我足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貫達我足 貫達我足 今 天 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zh-TW" altLang="en-US" sz="1000" b="1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佈及全身 佈及全身 佈及全身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佈及全身 佈及全身 今 天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zh-TW" altLang="en-US" sz="1000" b="1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深印我腦 永銘我心 貫達我足 </a:t>
            </a:r>
          </a:p>
          <a:p>
            <a:pPr marL="180000" indent="-180000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我獲得 獅子精神 佈及全身 佈及全身 永 在 </a:t>
            </a:r>
          </a:p>
        </p:txBody>
      </p:sp>
    </p:spTree>
    <p:extLst>
      <p:ext uri="{BB962C8B-B14F-4D97-AF65-F5344CB8AC3E}">
        <p14:creationId xmlns:p14="http://schemas.microsoft.com/office/powerpoint/2010/main" val="5301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43E1E13E-16D0-A59A-84A3-8BA6D8231CCA}"/>
              </a:ext>
            </a:extLst>
          </p:cNvPr>
          <p:cNvSpPr txBox="1"/>
          <p:nvPr/>
        </p:nvSpPr>
        <p:spPr>
          <a:xfrm>
            <a:off x="-627015" y="2980523"/>
            <a:ext cx="13559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獅 子 吼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59FAB68-73D8-137E-E5DB-1F173EE74543}"/>
              </a:ext>
            </a:extLst>
          </p:cNvPr>
          <p:cNvSpPr txBox="1">
            <a:spLocks/>
          </p:cNvSpPr>
          <p:nvPr/>
        </p:nvSpPr>
        <p:spPr>
          <a:xfrm>
            <a:off x="-627015" y="4415796"/>
            <a:ext cx="1355924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kumimoji="0" lang="zh-TW" altLang="en-US" sz="6600" b="1" cap="small" spc="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1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880153" y="2654713"/>
            <a:ext cx="10267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介紹總監、區閣員暨</a:t>
            </a:r>
          </a:p>
          <a:p>
            <a:pPr algn="ctr"/>
            <a:r>
              <a:rPr lang="zh-TW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各會會長及與會獅友</a:t>
            </a:r>
          </a:p>
        </p:txBody>
      </p:sp>
    </p:spTree>
    <p:extLst>
      <p:ext uri="{BB962C8B-B14F-4D97-AF65-F5344CB8AC3E}">
        <p14:creationId xmlns:p14="http://schemas.microsoft.com/office/powerpoint/2010/main" val="20271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ED7A2CA2-77C5-BC4E-3DB1-C4ED8BE49B66}"/>
              </a:ext>
            </a:extLst>
          </p:cNvPr>
          <p:cNvSpPr txBox="1"/>
          <p:nvPr/>
        </p:nvSpPr>
        <p:spPr>
          <a:xfrm>
            <a:off x="-496387" y="3050903"/>
            <a:ext cx="134155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主席鳴鐘宣佈閉會</a:t>
            </a:r>
          </a:p>
        </p:txBody>
      </p:sp>
    </p:spTree>
    <p:extLst>
      <p:ext uri="{BB962C8B-B14F-4D97-AF65-F5344CB8AC3E}">
        <p14:creationId xmlns:p14="http://schemas.microsoft.com/office/powerpoint/2010/main" val="4930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D943945-8295-F276-4153-DD9739A4A183}"/>
              </a:ext>
            </a:extLst>
          </p:cNvPr>
          <p:cNvSpPr txBox="1"/>
          <p:nvPr/>
        </p:nvSpPr>
        <p:spPr>
          <a:xfrm>
            <a:off x="962346" y="2962938"/>
            <a:ext cx="10267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分區主席致詞</a:t>
            </a:r>
          </a:p>
        </p:txBody>
      </p:sp>
    </p:spTree>
    <p:extLst>
      <p:ext uri="{BB962C8B-B14F-4D97-AF65-F5344CB8AC3E}">
        <p14:creationId xmlns:p14="http://schemas.microsoft.com/office/powerpoint/2010/main" val="35725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2273</Words>
  <Application>Microsoft Office PowerPoint</Application>
  <PresentationFormat>寬螢幕</PresentationFormat>
  <Paragraphs>422</Paragraphs>
  <Slides>80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91" baseType="lpstr">
      <vt:lpstr>Adobe 繁黑體 Std B</vt:lpstr>
      <vt:lpstr>Aptos</vt:lpstr>
      <vt:lpstr>Aptos Display</vt:lpstr>
      <vt:lpstr>News Gothic MT</vt:lpstr>
      <vt:lpstr>文鼎新粗黑</vt:lpstr>
      <vt:lpstr>華康雅宋體(P)</vt:lpstr>
      <vt:lpstr>華康黑體 Std W9</vt:lpstr>
      <vt:lpstr>微軟正黑體</vt:lpstr>
      <vt:lpstr>新細明體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秀文 陳</dc:creator>
  <cp:lastModifiedBy>e204</cp:lastModifiedBy>
  <cp:revision>37</cp:revision>
  <dcterms:created xsi:type="dcterms:W3CDTF">2024-08-14T17:30:11Z</dcterms:created>
  <dcterms:modified xsi:type="dcterms:W3CDTF">2024-08-29T02:30:52Z</dcterms:modified>
</cp:coreProperties>
</file>